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44"/>
  </p:notesMasterIdLst>
  <p:sldIdLst>
    <p:sldId id="365" r:id="rId2"/>
    <p:sldId id="357" r:id="rId3"/>
    <p:sldId id="371" r:id="rId4"/>
    <p:sldId id="360" r:id="rId5"/>
    <p:sldId id="363" r:id="rId6"/>
    <p:sldId id="359" r:id="rId7"/>
    <p:sldId id="372" r:id="rId8"/>
    <p:sldId id="358" r:id="rId9"/>
    <p:sldId id="369" r:id="rId10"/>
    <p:sldId id="361" r:id="rId11"/>
    <p:sldId id="370" r:id="rId12"/>
    <p:sldId id="268" r:id="rId13"/>
    <p:sldId id="270" r:id="rId14"/>
    <p:sldId id="271" r:id="rId15"/>
    <p:sldId id="315" r:id="rId16"/>
    <p:sldId id="272" r:id="rId17"/>
    <p:sldId id="382" r:id="rId18"/>
    <p:sldId id="383" r:id="rId19"/>
    <p:sldId id="384" r:id="rId20"/>
    <p:sldId id="385" r:id="rId21"/>
    <p:sldId id="275" r:id="rId22"/>
    <p:sldId id="277" r:id="rId23"/>
    <p:sldId id="376" r:id="rId24"/>
    <p:sldId id="377" r:id="rId25"/>
    <p:sldId id="342" r:id="rId26"/>
    <p:sldId id="356" r:id="rId27"/>
    <p:sldId id="276" r:id="rId28"/>
    <p:sldId id="347" r:id="rId29"/>
    <p:sldId id="348" r:id="rId30"/>
    <p:sldId id="279" r:id="rId31"/>
    <p:sldId id="284" r:id="rId32"/>
    <p:sldId id="352" r:id="rId33"/>
    <p:sldId id="354" r:id="rId34"/>
    <p:sldId id="378" r:id="rId35"/>
    <p:sldId id="349" r:id="rId36"/>
    <p:sldId id="379" r:id="rId37"/>
    <p:sldId id="380" r:id="rId38"/>
    <p:sldId id="373" r:id="rId39"/>
    <p:sldId id="374" r:id="rId40"/>
    <p:sldId id="375" r:id="rId41"/>
    <p:sldId id="296" r:id="rId42"/>
    <p:sldId id="300"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2" autoAdjust="0"/>
    <p:restoredTop sz="94671" autoAdjust="0"/>
  </p:normalViewPr>
  <p:slideViewPr>
    <p:cSldViewPr>
      <p:cViewPr varScale="1">
        <p:scale>
          <a:sx n="116" d="100"/>
          <a:sy n="116" d="100"/>
        </p:scale>
        <p:origin x="123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al__ma_Sayfas_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Makale Hakemli Dergilerde</c:v>
                </c:pt>
              </c:strCache>
            </c:strRef>
          </c:tx>
          <c:spPr>
            <a:effectLst>
              <a:innerShdw blurRad="63500" dist="50800" dir="10800000">
                <a:prstClr val="black">
                  <a:alpha val="50000"/>
                </a:prstClr>
              </a:innerShdw>
            </a:effectLst>
            <a:scene3d>
              <a:camera prst="orthographicFront"/>
              <a:lightRig rig="threePt" dir="t"/>
            </a:scene3d>
            <a:sp3d prstMaterial="metal">
              <a:bevelT/>
            </a:sp3d>
          </c:spPr>
          <c:invertIfNegative val="0"/>
          <c:dPt>
            <c:idx val="0"/>
            <c:invertIfNegative val="0"/>
            <c:bubble3D val="0"/>
            <c:spPr>
              <a:solidFill>
                <a:schemeClr val="tx2">
                  <a:lumMod val="20000"/>
                  <a:lumOff val="80000"/>
                </a:schemeClr>
              </a:solidFill>
              <a:effectLst>
                <a:innerShdw blurRad="63500" dist="50800" dir="10800000">
                  <a:prstClr val="black">
                    <a:alpha val="50000"/>
                  </a:prstClr>
                </a:innerShdw>
              </a:effectLst>
              <a:scene3d>
                <a:camera prst="orthographicFront"/>
                <a:lightRig rig="threePt" dir="t"/>
              </a:scene3d>
              <a:sp3d prstMaterial="metal"/>
            </c:spPr>
          </c:dPt>
          <c:dPt>
            <c:idx val="1"/>
            <c:invertIfNegative val="0"/>
            <c:bubble3D val="0"/>
            <c:spPr>
              <a:solidFill>
                <a:schemeClr val="accent6">
                  <a:lumMod val="60000"/>
                  <a:lumOff val="40000"/>
                </a:schemeClr>
              </a:solidFill>
              <a:effectLst>
                <a:innerShdw blurRad="63500" dist="50800" dir="10800000">
                  <a:prstClr val="black">
                    <a:alpha val="50000"/>
                  </a:prstClr>
                </a:innerShdw>
              </a:effectLst>
              <a:scene3d>
                <a:camera prst="orthographicFront"/>
                <a:lightRig rig="threePt" dir="t"/>
              </a:scene3d>
              <a:sp3d prstMaterial="softEdge"/>
            </c:spPr>
          </c:dPt>
          <c:dPt>
            <c:idx val="2"/>
            <c:invertIfNegative val="0"/>
            <c:bubble3D val="0"/>
            <c:spPr>
              <a:solidFill>
                <a:schemeClr val="bg2">
                  <a:lumMod val="75000"/>
                </a:schemeClr>
              </a:solidFill>
              <a:effectLst>
                <a:innerShdw blurRad="63500" dist="50800" dir="10800000">
                  <a:prstClr val="black">
                    <a:alpha val="50000"/>
                  </a:prstClr>
                </a:innerShdw>
              </a:effectLst>
              <a:scene3d>
                <a:camera prst="orthographicFront"/>
                <a:lightRig rig="threePt" dir="t"/>
              </a:scene3d>
              <a:sp3d prstMaterial="metal">
                <a:bevelT w="0" h="0"/>
              </a:sp3d>
            </c:spPr>
          </c:dPt>
          <c:dPt>
            <c:idx val="4"/>
            <c:invertIfNegative val="0"/>
            <c:bubble3D val="0"/>
            <c:spPr>
              <a:solidFill>
                <a:schemeClr val="accent5">
                  <a:lumMod val="75000"/>
                </a:schemeClr>
              </a:solidFill>
              <a:effectLst>
                <a:innerShdw blurRad="63500" dist="50800" dir="10800000">
                  <a:prstClr val="black">
                    <a:alpha val="50000"/>
                  </a:prstClr>
                </a:innerShdw>
              </a:effectLst>
              <a:scene3d>
                <a:camera prst="orthographicFront"/>
                <a:lightRig rig="threePt" dir="t"/>
              </a:scene3d>
              <a:sp3d prstMaterial="metal">
                <a:bevelT/>
              </a:sp3d>
            </c:spPr>
          </c:dPt>
          <c:dPt>
            <c:idx val="5"/>
            <c:invertIfNegative val="0"/>
            <c:bubble3D val="0"/>
            <c:spPr>
              <a:solidFill>
                <a:srgbClr val="FF0000"/>
              </a:solidFill>
              <a:effectLst>
                <a:innerShdw blurRad="63500" dist="50800" dir="10800000">
                  <a:prstClr val="black">
                    <a:alpha val="50000"/>
                  </a:prstClr>
                </a:innerShdw>
              </a:effectLst>
              <a:scene3d>
                <a:camera prst="orthographicFront"/>
                <a:lightRig rig="threePt" dir="t"/>
              </a:scene3d>
              <a:sp3d prstMaterial="metal">
                <a:bevelT/>
              </a:sp3d>
            </c:spPr>
          </c:dPt>
          <c:dLbls>
            <c:dLbl>
              <c:idx val="1"/>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38</c:v>
                </c:pt>
                <c:pt idx="1">
                  <c:v>11</c:v>
                </c:pt>
                <c:pt idx="2">
                  <c:v>8</c:v>
                </c:pt>
              </c:numCache>
            </c:numRef>
          </c:val>
        </c:ser>
        <c:dLbls>
          <c:showLegendKey val="0"/>
          <c:showVal val="0"/>
          <c:showCatName val="0"/>
          <c:showSerName val="0"/>
          <c:showPercent val="0"/>
          <c:showBubbleSize val="0"/>
        </c:dLbls>
        <c:gapWidth val="150"/>
        <c:shape val="pyramid"/>
        <c:axId val="-1331738960"/>
        <c:axId val="-1331736240"/>
        <c:axId val="0"/>
      </c:bar3DChart>
      <c:catAx>
        <c:axId val="-1331738960"/>
        <c:scaling>
          <c:orientation val="minMax"/>
        </c:scaling>
        <c:delete val="0"/>
        <c:axPos val="b"/>
        <c:numFmt formatCode="General" sourceLinked="0"/>
        <c:majorTickMark val="out"/>
        <c:minorTickMark val="none"/>
        <c:tickLblPos val="nextTo"/>
        <c:crossAx val="-1331736240"/>
        <c:crosses val="autoZero"/>
        <c:auto val="1"/>
        <c:lblAlgn val="ctr"/>
        <c:lblOffset val="100"/>
        <c:noMultiLvlLbl val="0"/>
      </c:catAx>
      <c:valAx>
        <c:axId val="-1331736240"/>
        <c:scaling>
          <c:orientation val="minMax"/>
          <c:max val="32"/>
          <c:min val="0"/>
        </c:scaling>
        <c:delete val="0"/>
        <c:axPos val="l"/>
        <c:majorGridlines/>
        <c:numFmt formatCode="General" sourceLinked="1"/>
        <c:majorTickMark val="out"/>
        <c:minorTickMark val="none"/>
        <c:tickLblPos val="nextTo"/>
        <c:crossAx val="-1331738960"/>
        <c:crosses val="autoZero"/>
        <c:crossBetween val="between"/>
        <c:majorUnit val="4"/>
        <c:minorUnit val="1"/>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dirty="0"/>
              <a:t>Bildiri </a:t>
            </a:r>
          </a:p>
        </c:rich>
      </c:tx>
      <c:overlay val="0"/>
    </c:title>
    <c:autoTitleDeleted val="0"/>
    <c:plotArea>
      <c:layout/>
      <c:barChart>
        <c:barDir val="col"/>
        <c:grouping val="clustered"/>
        <c:varyColors val="0"/>
        <c:ser>
          <c:idx val="0"/>
          <c:order val="0"/>
          <c:tx>
            <c:strRef>
              <c:f>Sheet1!$B$1</c:f>
              <c:strCache>
                <c:ptCount val="1"/>
                <c:pt idx="0">
                  <c:v>Özet Bildiri</c:v>
                </c:pt>
              </c:strCache>
            </c:strRef>
          </c:tx>
          <c:spPr>
            <a:solidFill>
              <a:schemeClr val="accent2">
                <a:lumMod val="50000"/>
              </a:schemeClr>
            </a:solidFill>
            <a:effectLst>
              <a:innerShdw blurRad="63500" dist="50800" dir="10800000">
                <a:prstClr val="black">
                  <a:alpha val="50000"/>
                </a:prstClr>
              </a:innerShdw>
            </a:effectLst>
            <a:scene3d>
              <a:camera prst="orthographicFront"/>
              <a:lightRig rig="threePt" dir="t"/>
            </a:scene3d>
            <a:sp3d prstMaterial="metal">
              <a:bevelT/>
            </a:sp3d>
          </c:spPr>
          <c:invertIfNegative val="0"/>
          <c:dPt>
            <c:idx val="0"/>
            <c:invertIfNegative val="0"/>
            <c:bubble3D val="0"/>
            <c:spPr>
              <a:solidFill>
                <a:srgbClr val="92D050"/>
              </a:solidFill>
              <a:effectLst>
                <a:innerShdw blurRad="63500" dist="50800" dir="10800000">
                  <a:prstClr val="black">
                    <a:alpha val="50000"/>
                  </a:prstClr>
                </a:innerShdw>
              </a:effectLst>
              <a:scene3d>
                <a:camera prst="orthographicFront"/>
                <a:lightRig rig="threePt" dir="t"/>
              </a:scene3d>
              <a:sp3d prstMaterial="metal"/>
            </c:spPr>
          </c:dPt>
          <c:dPt>
            <c:idx val="1"/>
            <c:invertIfNegative val="0"/>
            <c:bubble3D val="0"/>
            <c:spPr>
              <a:solidFill>
                <a:srgbClr val="7030A0"/>
              </a:solidFill>
              <a:effectLst>
                <a:innerShdw blurRad="63500" dist="50800" dir="10800000">
                  <a:prstClr val="black">
                    <a:alpha val="50000"/>
                  </a:prstClr>
                </a:innerShdw>
              </a:effectLst>
              <a:scene3d>
                <a:camera prst="orthographicFront"/>
                <a:lightRig rig="threePt" dir="t"/>
              </a:scene3d>
              <a:sp3d prstMaterial="softEdge"/>
            </c:spPr>
          </c:dPt>
          <c:dPt>
            <c:idx val="2"/>
            <c:invertIfNegative val="0"/>
            <c:bubble3D val="0"/>
            <c:spPr>
              <a:solidFill>
                <a:srgbClr val="CA2504"/>
              </a:solidFill>
              <a:effectLst>
                <a:innerShdw blurRad="63500" dist="50800" dir="10800000">
                  <a:prstClr val="black">
                    <a:alpha val="50000"/>
                  </a:prstClr>
                </a:innerShdw>
              </a:effectLst>
              <a:scene3d>
                <a:camera prst="orthographicFront"/>
                <a:lightRig rig="threePt" dir="t"/>
              </a:scene3d>
              <a:sp3d prstMaterial="metal">
                <a:bevelT w="0" h="0"/>
              </a:sp3d>
            </c:spPr>
          </c:dPt>
          <c:dPt>
            <c:idx val="3"/>
            <c:invertIfNegative val="0"/>
            <c:bubble3D val="0"/>
            <c:spPr>
              <a:solidFill>
                <a:schemeClr val="accent4">
                  <a:lumMod val="60000"/>
                  <a:lumOff val="40000"/>
                </a:schemeClr>
              </a:solidFill>
              <a:effectLst>
                <a:innerShdw blurRad="63500" dist="50800" dir="10800000">
                  <a:prstClr val="black">
                    <a:alpha val="50000"/>
                  </a:prstClr>
                </a:innerShdw>
              </a:effectLst>
              <a:scene3d>
                <a:camera prst="orthographicFront"/>
                <a:lightRig rig="sunrise" dir="t"/>
              </a:scene3d>
              <a:sp3d prstMaterial="matte"/>
            </c:spPr>
          </c:dPt>
          <c:dPt>
            <c:idx val="4"/>
            <c:invertIfNegative val="0"/>
            <c:bubble3D val="0"/>
            <c:spPr>
              <a:solidFill>
                <a:schemeClr val="accent2">
                  <a:lumMod val="50000"/>
                </a:schemeClr>
              </a:solidFill>
              <a:effectLst>
                <a:innerShdw blurRad="63500" dist="50800" dir="10800000">
                  <a:prstClr val="black">
                    <a:alpha val="50000"/>
                  </a:prstClr>
                </a:innerShdw>
              </a:effectLst>
              <a:scene3d>
                <a:camera prst="orthographicFront"/>
                <a:lightRig rig="threePt" dir="t"/>
              </a:scene3d>
              <a:sp3d prstMaterial="metal"/>
            </c:spPr>
          </c:dPt>
          <c:dPt>
            <c:idx val="5"/>
            <c:invertIfNegative val="0"/>
            <c:bubble3D val="0"/>
            <c:spPr>
              <a:solidFill>
                <a:srgbClr val="FF0000"/>
              </a:solidFill>
              <a:effectLst>
                <a:innerShdw blurRad="63500" dist="50800" dir="10800000">
                  <a:prstClr val="black">
                    <a:alpha val="50000"/>
                  </a:prstClr>
                </a:innerShdw>
              </a:effectLst>
              <a:scene3d>
                <a:camera prst="orthographicFront"/>
                <a:lightRig rig="threePt" dir="t"/>
              </a:scene3d>
              <a:sp3d prstMaterial="metal">
                <a:bevelT/>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11</c:v>
                </c:pt>
                <c:pt idx="1">
                  <c:v>12</c:v>
                </c:pt>
                <c:pt idx="2">
                  <c:v>11</c:v>
                </c:pt>
              </c:numCache>
            </c:numRef>
          </c:val>
        </c:ser>
        <c:dLbls>
          <c:showLegendKey val="0"/>
          <c:showVal val="0"/>
          <c:showCatName val="0"/>
          <c:showSerName val="0"/>
          <c:showPercent val="0"/>
          <c:showBubbleSize val="0"/>
        </c:dLbls>
        <c:gapWidth val="150"/>
        <c:axId val="-1331730256"/>
        <c:axId val="-1331745488"/>
      </c:barChart>
      <c:catAx>
        <c:axId val="-1331730256"/>
        <c:scaling>
          <c:orientation val="minMax"/>
        </c:scaling>
        <c:delete val="0"/>
        <c:axPos val="b"/>
        <c:numFmt formatCode="General" sourceLinked="0"/>
        <c:majorTickMark val="out"/>
        <c:minorTickMark val="none"/>
        <c:tickLblPos val="nextTo"/>
        <c:crossAx val="-1331745488"/>
        <c:crosses val="autoZero"/>
        <c:auto val="1"/>
        <c:lblAlgn val="ctr"/>
        <c:lblOffset val="100"/>
        <c:noMultiLvlLbl val="0"/>
      </c:catAx>
      <c:valAx>
        <c:axId val="-1331745488"/>
        <c:scaling>
          <c:orientation val="minMax"/>
          <c:min val="0"/>
        </c:scaling>
        <c:delete val="0"/>
        <c:axPos val="l"/>
        <c:majorGridlines/>
        <c:numFmt formatCode="General" sourceLinked="1"/>
        <c:majorTickMark val="out"/>
        <c:minorTickMark val="none"/>
        <c:tickLblPos val="nextTo"/>
        <c:crossAx val="-1331730256"/>
        <c:crosses val="autoZero"/>
        <c:crossBetween val="between"/>
        <c:majorUnit val="6"/>
        <c:minorUnit val="1"/>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c:f>
              <c:strCache>
                <c:ptCount val="1"/>
                <c:pt idx="0">
                  <c:v>2015</c:v>
                </c:pt>
              </c:strCache>
            </c:strRef>
          </c:tx>
          <c:spPr>
            <a:solidFill>
              <a:schemeClr val="accent1"/>
            </a:solidFill>
            <a:ln>
              <a:noFill/>
            </a:ln>
            <a:effectLst/>
          </c:spPr>
          <c:invertIfNegative val="0"/>
          <c:cat>
            <c:strRef>
              <c:f>Sayfa1!$A$2:$A$5</c:f>
              <c:strCache>
                <c:ptCount val="1"/>
                <c:pt idx="0">
                  <c:v>Mezun Memnuniyet Yüzdesi</c:v>
                </c:pt>
              </c:strCache>
            </c:strRef>
          </c:cat>
          <c:val>
            <c:numRef>
              <c:f>Sayfa1!$B$2:$B$5</c:f>
              <c:numCache>
                <c:formatCode>General</c:formatCode>
                <c:ptCount val="4"/>
                <c:pt idx="0">
                  <c:v>58</c:v>
                </c:pt>
              </c:numCache>
            </c:numRef>
          </c:val>
          <c:extLst xmlns:c16r2="http://schemas.microsoft.com/office/drawing/2015/06/chart">
            <c:ext xmlns:c16="http://schemas.microsoft.com/office/drawing/2014/chart" uri="{C3380CC4-5D6E-409C-BE32-E72D297353CC}">
              <c16:uniqueId val="{00000000-4B9D-484D-BF26-C0BF5754E4E2}"/>
            </c:ext>
          </c:extLst>
        </c:ser>
        <c:ser>
          <c:idx val="1"/>
          <c:order val="1"/>
          <c:tx>
            <c:strRef>
              <c:f>Sayfa1!$C$1</c:f>
              <c:strCache>
                <c:ptCount val="1"/>
                <c:pt idx="0">
                  <c:v>2016</c:v>
                </c:pt>
              </c:strCache>
            </c:strRef>
          </c:tx>
          <c:spPr>
            <a:solidFill>
              <a:schemeClr val="accent2"/>
            </a:solidFill>
            <a:ln>
              <a:noFill/>
            </a:ln>
            <a:effectLst/>
          </c:spPr>
          <c:invertIfNegative val="0"/>
          <c:cat>
            <c:strRef>
              <c:f>Sayfa1!$A$2:$A$5</c:f>
              <c:strCache>
                <c:ptCount val="1"/>
                <c:pt idx="0">
                  <c:v>Mezun Memnuniyet Yüzdesi</c:v>
                </c:pt>
              </c:strCache>
            </c:strRef>
          </c:cat>
          <c:val>
            <c:numRef>
              <c:f>Sayfa1!$C$2:$C$5</c:f>
              <c:numCache>
                <c:formatCode>General</c:formatCode>
                <c:ptCount val="4"/>
                <c:pt idx="0">
                  <c:v>71</c:v>
                </c:pt>
              </c:numCache>
            </c:numRef>
          </c:val>
          <c:extLst xmlns:c16r2="http://schemas.microsoft.com/office/drawing/2015/06/chart">
            <c:ext xmlns:c16="http://schemas.microsoft.com/office/drawing/2014/chart" uri="{C3380CC4-5D6E-409C-BE32-E72D297353CC}">
              <c16:uniqueId val="{00000001-4B9D-484D-BF26-C0BF5754E4E2}"/>
            </c:ext>
          </c:extLst>
        </c:ser>
        <c:ser>
          <c:idx val="2"/>
          <c:order val="2"/>
          <c:tx>
            <c:strRef>
              <c:f>Sayfa1!$D$1</c:f>
              <c:strCache>
                <c:ptCount val="1"/>
                <c:pt idx="0">
                  <c:v>2017</c:v>
                </c:pt>
              </c:strCache>
            </c:strRef>
          </c:tx>
          <c:spPr>
            <a:solidFill>
              <a:schemeClr val="accent3"/>
            </a:solidFill>
            <a:ln>
              <a:noFill/>
            </a:ln>
            <a:effectLst/>
          </c:spPr>
          <c:invertIfNegative val="0"/>
          <c:cat>
            <c:strRef>
              <c:f>Sayfa1!$A$2:$A$5</c:f>
              <c:strCache>
                <c:ptCount val="1"/>
                <c:pt idx="0">
                  <c:v>Mezun Memnuniyet Yüzdesi</c:v>
                </c:pt>
              </c:strCache>
            </c:strRef>
          </c:cat>
          <c:val>
            <c:numRef>
              <c:f>Sayfa1!$D$2:$D$5</c:f>
              <c:numCache>
                <c:formatCode>General</c:formatCode>
                <c:ptCount val="4"/>
                <c:pt idx="0">
                  <c:v>78</c:v>
                </c:pt>
              </c:numCache>
            </c:numRef>
          </c:val>
          <c:extLst xmlns:c16r2="http://schemas.microsoft.com/office/drawing/2015/06/chart">
            <c:ext xmlns:c16="http://schemas.microsoft.com/office/drawing/2014/chart" uri="{C3380CC4-5D6E-409C-BE32-E72D297353CC}">
              <c16:uniqueId val="{00000002-4B9D-484D-BF26-C0BF5754E4E2}"/>
            </c:ext>
          </c:extLst>
        </c:ser>
        <c:ser>
          <c:idx val="3"/>
          <c:order val="3"/>
          <c:tx>
            <c:strRef>
              <c:f>Sayfa1!$E$1</c:f>
              <c:strCache>
                <c:ptCount val="1"/>
                <c:pt idx="0">
                  <c:v>2018</c:v>
                </c:pt>
              </c:strCache>
            </c:strRef>
          </c:tx>
          <c:spPr>
            <a:solidFill>
              <a:schemeClr val="accent4"/>
            </a:solidFill>
            <a:ln>
              <a:noFill/>
            </a:ln>
            <a:effectLst/>
          </c:spPr>
          <c:invertIfNegative val="0"/>
          <c:cat>
            <c:strRef>
              <c:f>Sayfa1!$A$2:$A$5</c:f>
              <c:strCache>
                <c:ptCount val="1"/>
                <c:pt idx="0">
                  <c:v>Mezun Memnuniyet Yüzdesi</c:v>
                </c:pt>
              </c:strCache>
            </c:strRef>
          </c:cat>
          <c:val>
            <c:numRef>
              <c:f>Sayfa1!$E$2:$E$5</c:f>
              <c:numCache>
                <c:formatCode>General</c:formatCode>
                <c:ptCount val="4"/>
                <c:pt idx="0">
                  <c:v>89</c:v>
                </c:pt>
              </c:numCache>
            </c:numRef>
          </c:val>
          <c:extLst xmlns:c16r2="http://schemas.microsoft.com/office/drawing/2015/06/chart">
            <c:ext xmlns:c16="http://schemas.microsoft.com/office/drawing/2014/chart" uri="{C3380CC4-5D6E-409C-BE32-E72D297353CC}">
              <c16:uniqueId val="{00000003-4B9D-484D-BF26-C0BF5754E4E2}"/>
            </c:ext>
          </c:extLst>
        </c:ser>
        <c:ser>
          <c:idx val="4"/>
          <c:order val="4"/>
          <c:tx>
            <c:strRef>
              <c:f>Sayfa1!$F$1</c:f>
              <c:strCache>
                <c:ptCount val="1"/>
                <c:pt idx="0">
                  <c:v>2019</c:v>
                </c:pt>
              </c:strCache>
            </c:strRef>
          </c:tx>
          <c:spPr>
            <a:solidFill>
              <a:schemeClr val="accent5"/>
            </a:solidFill>
            <a:ln>
              <a:noFill/>
            </a:ln>
            <a:effectLst/>
          </c:spPr>
          <c:invertIfNegative val="0"/>
          <c:cat>
            <c:strRef>
              <c:f>Sayfa1!$A$2:$A$5</c:f>
              <c:strCache>
                <c:ptCount val="1"/>
                <c:pt idx="0">
                  <c:v>Mezun Memnuniyet Yüzdesi</c:v>
                </c:pt>
              </c:strCache>
            </c:strRef>
          </c:cat>
          <c:val>
            <c:numRef>
              <c:f>Sayfa1!$F$2:$F$5</c:f>
              <c:numCache>
                <c:formatCode>General</c:formatCode>
                <c:ptCount val="4"/>
                <c:pt idx="0">
                  <c:v>80</c:v>
                </c:pt>
              </c:numCache>
            </c:numRef>
          </c:val>
          <c:extLst xmlns:c16r2="http://schemas.microsoft.com/office/drawing/2015/06/chart">
            <c:ext xmlns:c16="http://schemas.microsoft.com/office/drawing/2014/chart" uri="{C3380CC4-5D6E-409C-BE32-E72D297353CC}">
              <c16:uniqueId val="{00000001-261B-7643-B813-243A7B0C9465}"/>
            </c:ext>
          </c:extLst>
        </c:ser>
        <c:dLbls>
          <c:showLegendKey val="0"/>
          <c:showVal val="0"/>
          <c:showCatName val="0"/>
          <c:showSerName val="0"/>
          <c:showPercent val="0"/>
          <c:showBubbleSize val="0"/>
        </c:dLbls>
        <c:gapWidth val="219"/>
        <c:overlap val="-27"/>
        <c:axId val="-1331744944"/>
        <c:axId val="-1331743312"/>
      </c:barChart>
      <c:catAx>
        <c:axId val="-133174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331743312"/>
        <c:crosses val="autoZero"/>
        <c:auto val="1"/>
        <c:lblAlgn val="ctr"/>
        <c:lblOffset val="100"/>
        <c:noMultiLvlLbl val="0"/>
      </c:catAx>
      <c:valAx>
        <c:axId val="-1331743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331744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38882-7268-4142-966F-142A17ED193E}" type="datetimeFigureOut">
              <a:rPr lang="tr-TR" smtClean="0"/>
              <a:pPr/>
              <a:t>26.04.2021</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07A3D2-7901-4829-88E7-762C5E5EA1C2}" type="slidenum">
              <a:rPr lang="tr-TR" smtClean="0"/>
              <a:pPr/>
              <a:t>‹#›</a:t>
            </a:fld>
            <a:endParaRPr lang="tr-TR"/>
          </a:p>
        </p:txBody>
      </p:sp>
    </p:spTree>
    <p:extLst>
      <p:ext uri="{BB962C8B-B14F-4D97-AF65-F5344CB8AC3E}">
        <p14:creationId xmlns:p14="http://schemas.microsoft.com/office/powerpoint/2010/main" val="4185606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91256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291366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36846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C03A3A08-1DF2-4ED4-9202-DED0EB25BD6B}" type="datetime1">
              <a:rPr lang="tr-TR" smtClean="0"/>
              <a:t>26.04.2021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E669E4-FC97-441C-8462-F29473792A38}" type="slidenum">
              <a:rPr lang="tr-TR" smtClean="0"/>
              <a:pPr/>
              <a:t>‹#›</a:t>
            </a:fld>
            <a:endParaRPr lang="tr-TR"/>
          </a:p>
        </p:txBody>
      </p:sp>
    </p:spTree>
    <p:extLst>
      <p:ext uri="{BB962C8B-B14F-4D97-AF65-F5344CB8AC3E}">
        <p14:creationId xmlns:p14="http://schemas.microsoft.com/office/powerpoint/2010/main" val="2743158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0B4CFAA4-8857-499E-9EBA-A3183C511D04}" type="datetime1">
              <a:rPr lang="tr-TR" smtClean="0"/>
              <a:t>26.04.2021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E669E4-FC97-441C-8462-F29473792A38}" type="slidenum">
              <a:rPr lang="tr-TR" smtClean="0"/>
              <a:pPr/>
              <a:t>‹#›</a:t>
            </a:fld>
            <a:endParaRPr lang="tr-TR"/>
          </a:p>
        </p:txBody>
      </p:sp>
    </p:spTree>
    <p:extLst>
      <p:ext uri="{BB962C8B-B14F-4D97-AF65-F5344CB8AC3E}">
        <p14:creationId xmlns:p14="http://schemas.microsoft.com/office/powerpoint/2010/main" val="140447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4DB36569-82FA-4461-8AFF-528335E3BA8D}" type="datetime1">
              <a:rPr lang="tr-TR" smtClean="0"/>
              <a:t>26.04.2021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E669E4-FC97-441C-8462-F29473792A38}" type="slidenum">
              <a:rPr lang="tr-TR" smtClean="0"/>
              <a:pPr/>
              <a:t>‹#›</a:t>
            </a:fld>
            <a:endParaRPr lang="tr-TR"/>
          </a:p>
        </p:txBody>
      </p:sp>
    </p:spTree>
    <p:extLst>
      <p:ext uri="{BB962C8B-B14F-4D97-AF65-F5344CB8AC3E}">
        <p14:creationId xmlns:p14="http://schemas.microsoft.com/office/powerpoint/2010/main" val="118866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762000" y="685800"/>
            <a:ext cx="36957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10100" y="685800"/>
            <a:ext cx="36957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3"/>
          <p:cNvSpPr>
            <a:spLocks noGrp="1"/>
          </p:cNvSpPr>
          <p:nvPr>
            <p:ph type="dt" sz="half" idx="10"/>
          </p:nvPr>
        </p:nvSpPr>
        <p:spPr/>
        <p:txBody>
          <a:bodyPr/>
          <a:lstStyle>
            <a:lvl1pPr>
              <a:defRPr/>
            </a:lvl1pPr>
          </a:lstStyle>
          <a:p>
            <a:pPr>
              <a:defRPr/>
            </a:pPr>
            <a:fld id="{99375448-956E-4A79-99A8-66A253949D26}" type="datetime1">
              <a:rPr lang="tr-TR" smtClean="0"/>
              <a:t>26.04.2021</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6E725299-EB2D-4819-B329-5A83787232B5}" type="slidenum">
              <a:rPr lang="tr-TR"/>
              <a:pPr>
                <a:defRPr/>
              </a:pPr>
              <a:t>‹#›</a:t>
            </a:fld>
            <a:endParaRPr lang="tr-TR"/>
          </a:p>
        </p:txBody>
      </p:sp>
    </p:spTree>
    <p:extLst>
      <p:ext uri="{BB962C8B-B14F-4D97-AF65-F5344CB8AC3E}">
        <p14:creationId xmlns:p14="http://schemas.microsoft.com/office/powerpoint/2010/main" val="249940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1B31AA76-1F97-417D-A2AC-A81A242C0917}" type="datetime1">
              <a:rPr lang="tr-TR" smtClean="0"/>
              <a:t>26.04.2021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E669E4-FC97-441C-8462-F29473792A38}" type="slidenum">
              <a:rPr lang="tr-TR" smtClean="0"/>
              <a:pPr/>
              <a:t>‹#›</a:t>
            </a:fld>
            <a:endParaRPr lang="tr-TR"/>
          </a:p>
        </p:txBody>
      </p:sp>
    </p:spTree>
    <p:extLst>
      <p:ext uri="{BB962C8B-B14F-4D97-AF65-F5344CB8AC3E}">
        <p14:creationId xmlns:p14="http://schemas.microsoft.com/office/powerpoint/2010/main" val="879648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5A2F0EB2-1E64-4F80-8F0F-BBE6A4F06EF9}" type="datetime1">
              <a:rPr lang="tr-TR" smtClean="0"/>
              <a:t>26.04.2021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E669E4-FC97-441C-8462-F29473792A38}" type="slidenum">
              <a:rPr lang="tr-TR" smtClean="0"/>
              <a:pPr/>
              <a:t>‹#›</a:t>
            </a:fld>
            <a:endParaRPr lang="tr-TR"/>
          </a:p>
        </p:txBody>
      </p:sp>
    </p:spTree>
    <p:extLst>
      <p:ext uri="{BB962C8B-B14F-4D97-AF65-F5344CB8AC3E}">
        <p14:creationId xmlns:p14="http://schemas.microsoft.com/office/powerpoint/2010/main" val="290197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3C8D9454-1733-4EB9-A9FD-5089EF969D7A}" type="datetime1">
              <a:rPr lang="tr-TR" smtClean="0"/>
              <a:t>26.04.2021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E669E4-FC97-441C-8462-F29473792A38}" type="slidenum">
              <a:rPr lang="tr-TR" smtClean="0"/>
              <a:pPr/>
              <a:t>‹#›</a:t>
            </a:fld>
            <a:endParaRPr lang="tr-TR"/>
          </a:p>
        </p:txBody>
      </p:sp>
    </p:spTree>
    <p:extLst>
      <p:ext uri="{BB962C8B-B14F-4D97-AF65-F5344CB8AC3E}">
        <p14:creationId xmlns:p14="http://schemas.microsoft.com/office/powerpoint/2010/main" val="367171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DB6AA83F-1DE2-4B05-92DC-953C2E140EF2}" type="datetime1">
              <a:rPr lang="tr-TR" smtClean="0"/>
              <a:t>26.04.2021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6E669E4-FC97-441C-8462-F29473792A38}" type="slidenum">
              <a:rPr lang="tr-TR" smtClean="0"/>
              <a:pPr/>
              <a:t>‹#›</a:t>
            </a:fld>
            <a:endParaRPr lang="tr-TR"/>
          </a:p>
        </p:txBody>
      </p:sp>
    </p:spTree>
    <p:extLst>
      <p:ext uri="{BB962C8B-B14F-4D97-AF65-F5344CB8AC3E}">
        <p14:creationId xmlns:p14="http://schemas.microsoft.com/office/powerpoint/2010/main" val="2374454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C7F6035B-4463-499D-88C5-06853AA24429}" type="datetime1">
              <a:rPr lang="tr-TR" smtClean="0"/>
              <a:t>26.04.2021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6E669E4-FC97-441C-8462-F29473792A38}" type="slidenum">
              <a:rPr lang="tr-TR" smtClean="0"/>
              <a:pPr/>
              <a:t>‹#›</a:t>
            </a:fld>
            <a:endParaRPr lang="tr-TR"/>
          </a:p>
        </p:txBody>
      </p:sp>
    </p:spTree>
    <p:extLst>
      <p:ext uri="{BB962C8B-B14F-4D97-AF65-F5344CB8AC3E}">
        <p14:creationId xmlns:p14="http://schemas.microsoft.com/office/powerpoint/2010/main" val="316501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8D03B-FEBC-417D-BD19-001AB7E5FBF3}" type="datetime1">
              <a:rPr lang="tr-TR" smtClean="0"/>
              <a:t>26.04.2021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6E669E4-FC97-441C-8462-F29473792A38}" type="slidenum">
              <a:rPr lang="tr-TR" smtClean="0"/>
              <a:pPr/>
              <a:t>‹#›</a:t>
            </a:fld>
            <a:endParaRPr lang="tr-TR"/>
          </a:p>
        </p:txBody>
      </p:sp>
    </p:spTree>
    <p:extLst>
      <p:ext uri="{BB962C8B-B14F-4D97-AF65-F5344CB8AC3E}">
        <p14:creationId xmlns:p14="http://schemas.microsoft.com/office/powerpoint/2010/main" val="188737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D06EA2A9-D8AD-4936-A1B8-8BB154F6D55F}" type="datetime1">
              <a:rPr lang="tr-TR" smtClean="0"/>
              <a:t>26.04.2021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E669E4-FC97-441C-8462-F29473792A38}" type="slidenum">
              <a:rPr lang="tr-TR" smtClean="0"/>
              <a:pPr/>
              <a:t>‹#›</a:t>
            </a:fld>
            <a:endParaRPr lang="tr-TR"/>
          </a:p>
        </p:txBody>
      </p:sp>
    </p:spTree>
    <p:extLst>
      <p:ext uri="{BB962C8B-B14F-4D97-AF65-F5344CB8AC3E}">
        <p14:creationId xmlns:p14="http://schemas.microsoft.com/office/powerpoint/2010/main" val="191105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5FC641E9-D761-4F1B-87E5-F71A62BF7C2D}" type="datetime1">
              <a:rPr lang="tr-TR" smtClean="0"/>
              <a:t>26.04.2021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E669E4-FC97-441C-8462-F29473792A38}" type="slidenum">
              <a:rPr lang="tr-TR" smtClean="0"/>
              <a:pPr/>
              <a:t>‹#›</a:t>
            </a:fld>
            <a:endParaRPr lang="tr-TR"/>
          </a:p>
        </p:txBody>
      </p:sp>
    </p:spTree>
    <p:extLst>
      <p:ext uri="{BB962C8B-B14F-4D97-AF65-F5344CB8AC3E}">
        <p14:creationId xmlns:p14="http://schemas.microsoft.com/office/powerpoint/2010/main" val="418005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2C61C-C43C-4530-942F-12EC647561DF}" type="datetime1">
              <a:rPr lang="tr-TR" smtClean="0">
                <a:solidFill>
                  <a:prstClr val="black">
                    <a:tint val="75000"/>
                  </a:prstClr>
                </a:solidFill>
              </a:rPr>
              <a:t>26.04.2021</a:t>
            </a:fld>
            <a:endParaRPr lang="tr-T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FE1BC-D750-40D7-B2D2-83B1637FEB73}"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547098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b="1" dirty="0">
                <a:effectLst>
                  <a:outerShdw blurRad="38100" dist="38100" dir="2700000" algn="tl">
                    <a:srgbClr val="000000">
                      <a:alpha val="43137"/>
                    </a:srgbClr>
                  </a:outerShdw>
                </a:effectLst>
                <a:latin typeface="+mj-lt"/>
                <a:cs typeface="Times New Roman" panose="02020603050405020304" pitchFamily="18" charset="0"/>
              </a:rPr>
              <a:t>YILDIZ TEKNİK ÜNİVERSİTESİ</a:t>
            </a:r>
          </a:p>
          <a:p>
            <a:pPr marL="0" indent="0" algn="ctr">
              <a:buNone/>
            </a:pPr>
            <a:r>
              <a:rPr lang="tr-TR" b="1" dirty="0">
                <a:effectLst>
                  <a:outerShdw blurRad="38100" dist="38100" dir="2700000" algn="tl">
                    <a:srgbClr val="000000">
                      <a:alpha val="43137"/>
                    </a:srgbClr>
                  </a:outerShdw>
                </a:effectLst>
                <a:latin typeface="+mj-lt"/>
                <a:cs typeface="Times New Roman" panose="02020603050405020304" pitchFamily="18" charset="0"/>
              </a:rPr>
              <a:t> FEN-EDEBİYAT FAKÜLTESİ</a:t>
            </a:r>
          </a:p>
          <a:p>
            <a:pPr marL="800100" lvl="2" indent="0">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800100" lvl="2" indent="0">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800100" lvl="2" indent="0">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96E669E4-FC97-441C-8462-F29473792A38}" type="slidenum">
              <a:rPr lang="tr-TR" smtClean="0"/>
              <a:pPr/>
              <a:t>1</a:t>
            </a:fld>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260648"/>
            <a:ext cx="2218994" cy="2363567"/>
          </a:xfrm>
          <a:prstGeom prst="rect">
            <a:avLst/>
          </a:prstGeom>
        </p:spPr>
      </p:pic>
      <p:sp>
        <p:nvSpPr>
          <p:cNvPr id="6" name="Unvan 1"/>
          <p:cNvSpPr>
            <a:spLocks noGrp="1"/>
          </p:cNvSpPr>
          <p:nvPr>
            <p:ph type="title"/>
          </p:nvPr>
        </p:nvSpPr>
        <p:spPr>
          <a:xfrm>
            <a:off x="918625" y="4653136"/>
            <a:ext cx="6933456" cy="1143000"/>
          </a:xfrm>
        </p:spPr>
        <p:txBody>
          <a:bodyPr>
            <a:noAutofit/>
          </a:bodyPr>
          <a:lstStyle/>
          <a:p>
            <a:pPr marL="800100" lvl="2" indent="0" algn="ctr"/>
            <a:r>
              <a:rPr lang="tr-TR" sz="2500" b="1" dirty="0">
                <a:effectLst>
                  <a:outerShdw blurRad="38100" dist="38100" dir="2700000" algn="tl">
                    <a:srgbClr val="000000">
                      <a:alpha val="43137"/>
                    </a:srgbClr>
                  </a:outerShdw>
                </a:effectLst>
                <a:latin typeface="+mj-lt"/>
                <a:cs typeface="Times New Roman" panose="02020603050405020304" pitchFamily="18" charset="0"/>
              </a:rPr>
              <a:t/>
            </a:r>
            <a:br>
              <a:rPr lang="tr-TR" sz="2500" b="1" dirty="0">
                <a:effectLst>
                  <a:outerShdw blurRad="38100" dist="38100" dir="2700000" algn="tl">
                    <a:srgbClr val="000000">
                      <a:alpha val="43137"/>
                    </a:srgbClr>
                  </a:outerShdw>
                </a:effectLst>
                <a:latin typeface="+mj-lt"/>
                <a:cs typeface="Times New Roman" panose="02020603050405020304" pitchFamily="18" charset="0"/>
              </a:rPr>
            </a:br>
            <a:r>
              <a:rPr lang="tr-TR" sz="2500" b="1" dirty="0">
                <a:effectLst>
                  <a:outerShdw blurRad="38100" dist="38100" dir="2700000" algn="tl">
                    <a:srgbClr val="000000">
                      <a:alpha val="43137"/>
                    </a:srgbClr>
                  </a:outerShdw>
                </a:effectLst>
                <a:latin typeface="+mj-lt"/>
                <a:cs typeface="Times New Roman" panose="02020603050405020304" pitchFamily="18" charset="0"/>
              </a:rPr>
              <a:t>TÜRK DİLİ VE EDEBİYATI BÖLÜMÜ </a:t>
            </a:r>
            <a:br>
              <a:rPr lang="tr-TR" sz="2500" b="1" dirty="0">
                <a:effectLst>
                  <a:outerShdw blurRad="38100" dist="38100" dir="2700000" algn="tl">
                    <a:srgbClr val="000000">
                      <a:alpha val="43137"/>
                    </a:srgbClr>
                  </a:outerShdw>
                </a:effectLst>
                <a:latin typeface="+mj-lt"/>
                <a:cs typeface="Times New Roman" panose="02020603050405020304" pitchFamily="18" charset="0"/>
              </a:rPr>
            </a:br>
            <a:r>
              <a:rPr lang="tr-TR" sz="2500" b="1" dirty="0" smtClean="0">
                <a:effectLst>
                  <a:outerShdw blurRad="38100" dist="38100" dir="2700000" algn="tl">
                    <a:srgbClr val="000000">
                      <a:alpha val="43137"/>
                    </a:srgbClr>
                  </a:outerShdw>
                </a:effectLst>
                <a:latin typeface="+mj-lt"/>
                <a:cs typeface="Times New Roman" panose="02020603050405020304" pitchFamily="18" charset="0"/>
              </a:rPr>
              <a:t>TANITIM SUNUMU</a:t>
            </a:r>
            <a:r>
              <a:rPr lang="en-GB" sz="2500" dirty="0">
                <a:latin typeface="Times New Roman" panose="02020603050405020304" pitchFamily="18" charset="0"/>
                <a:cs typeface="Times New Roman" panose="02020603050405020304" pitchFamily="18" charset="0"/>
              </a:rPr>
              <a:t/>
            </a:r>
            <a:br>
              <a:rPr lang="en-GB" sz="2500" dirty="0">
                <a:latin typeface="Times New Roman" panose="02020603050405020304" pitchFamily="18" charset="0"/>
                <a:cs typeface="Times New Roman" panose="02020603050405020304" pitchFamily="18" charset="0"/>
              </a:rPr>
            </a:br>
            <a:endParaRPr lang="en-GB" sz="2500" dirty="0"/>
          </a:p>
        </p:txBody>
      </p:sp>
    </p:spTree>
    <p:extLst>
      <p:ext uri="{BB962C8B-B14F-4D97-AF65-F5344CB8AC3E}">
        <p14:creationId xmlns:p14="http://schemas.microsoft.com/office/powerpoint/2010/main" val="34038485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r>
            <a:br>
              <a:rPr lang="tr-TR" dirty="0"/>
            </a:br>
            <a:r>
              <a:rPr lang="tr-TR" dirty="0"/>
              <a:t/>
            </a:r>
            <a:br>
              <a:rPr lang="tr-TR" dirty="0"/>
            </a:br>
            <a:r>
              <a:rPr lang="tr-TR" dirty="0"/>
              <a:t/>
            </a:r>
            <a:br>
              <a:rPr lang="tr-TR" dirty="0"/>
            </a:br>
            <a:endParaRPr lang="en-GB" dirty="0"/>
          </a:p>
        </p:txBody>
      </p:sp>
      <p:sp>
        <p:nvSpPr>
          <p:cNvPr id="3" name="İçerik Yer Tutucusu 2"/>
          <p:cNvSpPr>
            <a:spLocks noGrp="1"/>
          </p:cNvSpPr>
          <p:nvPr>
            <p:ph idx="1"/>
          </p:nvPr>
        </p:nvSpPr>
        <p:spPr>
          <a:xfrm>
            <a:off x="457200" y="980728"/>
            <a:ext cx="8229600" cy="5145435"/>
          </a:xfrm>
        </p:spPr>
        <p:txBody>
          <a:bodyPr>
            <a:normAutofit fontScale="70000" lnSpcReduction="20000"/>
          </a:bodyPr>
          <a:lstStyle/>
          <a:p>
            <a:pPr marL="0" indent="0" algn="just">
              <a:buNone/>
            </a:pPr>
            <a:r>
              <a:rPr lang="en-GB" dirty="0" err="1"/>
              <a:t>Fakültemiz</a:t>
            </a:r>
            <a:r>
              <a:rPr lang="en-GB" dirty="0"/>
              <a:t> </a:t>
            </a:r>
            <a:r>
              <a:rPr lang="en-GB" dirty="0" err="1"/>
              <a:t>içerdiği</a:t>
            </a:r>
            <a:r>
              <a:rPr lang="en-GB" dirty="0"/>
              <a:t> </a:t>
            </a:r>
            <a:r>
              <a:rPr lang="en-GB" dirty="0" err="1"/>
              <a:t>bölüm</a:t>
            </a:r>
            <a:r>
              <a:rPr lang="en-GB" dirty="0"/>
              <a:t>, </a:t>
            </a:r>
            <a:r>
              <a:rPr lang="en-GB" dirty="0" err="1"/>
              <a:t>akademisyen</a:t>
            </a:r>
            <a:r>
              <a:rPr lang="en-GB" dirty="0"/>
              <a:t> </a:t>
            </a:r>
            <a:r>
              <a:rPr lang="en-GB" dirty="0" err="1"/>
              <a:t>ve</a:t>
            </a:r>
            <a:r>
              <a:rPr lang="en-GB" dirty="0"/>
              <a:t> </a:t>
            </a:r>
            <a:r>
              <a:rPr lang="en-GB" dirty="0" err="1"/>
              <a:t>hizmet</a:t>
            </a:r>
            <a:r>
              <a:rPr lang="en-GB" dirty="0"/>
              <a:t> </a:t>
            </a:r>
            <a:r>
              <a:rPr lang="en-GB" dirty="0" err="1"/>
              <a:t>verdiği</a:t>
            </a:r>
            <a:r>
              <a:rPr lang="en-GB" dirty="0"/>
              <a:t> </a:t>
            </a:r>
            <a:r>
              <a:rPr lang="en-GB" dirty="0" err="1"/>
              <a:t>öğrenci</a:t>
            </a:r>
            <a:r>
              <a:rPr lang="en-GB" dirty="0"/>
              <a:t> </a:t>
            </a:r>
            <a:r>
              <a:rPr lang="en-GB" dirty="0" err="1"/>
              <a:t>sayıları</a:t>
            </a:r>
            <a:r>
              <a:rPr lang="en-GB" dirty="0"/>
              <a:t> </a:t>
            </a:r>
            <a:r>
              <a:rPr lang="en-GB" dirty="0" err="1"/>
              <a:t>göz</a:t>
            </a:r>
            <a:r>
              <a:rPr lang="en-GB" dirty="0"/>
              <a:t> </a:t>
            </a:r>
            <a:r>
              <a:rPr lang="en-GB" dirty="0" err="1"/>
              <a:t>önüne</a:t>
            </a:r>
            <a:r>
              <a:rPr lang="en-GB" dirty="0"/>
              <a:t> </a:t>
            </a:r>
            <a:r>
              <a:rPr lang="en-GB" dirty="0" err="1"/>
              <a:t>alındığında</a:t>
            </a:r>
            <a:r>
              <a:rPr lang="en-GB" dirty="0"/>
              <a:t> </a:t>
            </a:r>
            <a:r>
              <a:rPr lang="tr-TR" dirty="0"/>
              <a:t>ü</a:t>
            </a:r>
            <a:r>
              <a:rPr lang="en-GB" dirty="0" err="1"/>
              <a:t>niversitemizin</a:t>
            </a:r>
            <a:r>
              <a:rPr lang="en-GB" dirty="0"/>
              <a:t> </a:t>
            </a:r>
            <a:r>
              <a:rPr lang="en-GB" dirty="0" err="1"/>
              <a:t>en</a:t>
            </a:r>
            <a:r>
              <a:rPr lang="en-GB" dirty="0"/>
              <a:t> </a:t>
            </a:r>
            <a:r>
              <a:rPr lang="en-GB" dirty="0" err="1"/>
              <a:t>büyük</a:t>
            </a:r>
            <a:r>
              <a:rPr lang="en-GB" dirty="0"/>
              <a:t> </a:t>
            </a:r>
            <a:r>
              <a:rPr lang="en-GB" dirty="0" err="1"/>
              <a:t>fakültesidir</a:t>
            </a:r>
            <a:r>
              <a:rPr lang="en-GB" dirty="0"/>
              <a:t>.</a:t>
            </a:r>
            <a:endParaRPr lang="tr-TR" dirty="0"/>
          </a:p>
          <a:p>
            <a:pPr algn="just"/>
            <a:endParaRPr lang="en-GB" dirty="0"/>
          </a:p>
          <a:p>
            <a:pPr marL="0" indent="0" algn="just">
              <a:buNone/>
            </a:pPr>
            <a:r>
              <a:rPr lang="en-GB" dirty="0"/>
              <a:t>2018 ÖSYM </a:t>
            </a:r>
            <a:r>
              <a:rPr lang="en-GB" dirty="0" err="1"/>
              <a:t>yerleştirme</a:t>
            </a:r>
            <a:r>
              <a:rPr lang="en-GB" dirty="0"/>
              <a:t> </a:t>
            </a:r>
            <a:r>
              <a:rPr lang="tr-TR" dirty="0"/>
              <a:t>b</a:t>
            </a:r>
            <a:r>
              <a:rPr lang="en-GB" dirty="0" err="1"/>
              <a:t>aşarı</a:t>
            </a:r>
            <a:r>
              <a:rPr lang="en-GB" dirty="0"/>
              <a:t> </a:t>
            </a:r>
            <a:r>
              <a:rPr lang="tr-TR" dirty="0"/>
              <a:t>s</a:t>
            </a:r>
            <a:r>
              <a:rPr lang="en-GB" dirty="0" err="1"/>
              <a:t>ırası</a:t>
            </a:r>
            <a:r>
              <a:rPr lang="en-GB" dirty="0"/>
              <a:t> </a:t>
            </a:r>
            <a:r>
              <a:rPr lang="en-GB" dirty="0" err="1"/>
              <a:t>tablosunda</a:t>
            </a:r>
            <a:r>
              <a:rPr lang="en-GB" dirty="0"/>
              <a:t> </a:t>
            </a:r>
            <a:r>
              <a:rPr lang="en-GB" dirty="0" err="1"/>
              <a:t>bölümlerimiz</a:t>
            </a:r>
            <a:r>
              <a:rPr lang="en-GB" dirty="0"/>
              <a:t>; </a:t>
            </a:r>
            <a:r>
              <a:rPr lang="en-GB" dirty="0" err="1"/>
              <a:t>ilgili</a:t>
            </a:r>
            <a:r>
              <a:rPr lang="en-GB" dirty="0"/>
              <a:t> </a:t>
            </a:r>
            <a:r>
              <a:rPr lang="en-GB" dirty="0" err="1"/>
              <a:t>Lisans</a:t>
            </a:r>
            <a:r>
              <a:rPr lang="en-GB" dirty="0"/>
              <a:t> </a:t>
            </a:r>
            <a:r>
              <a:rPr lang="en-GB" dirty="0" err="1"/>
              <a:t>Programları</a:t>
            </a:r>
            <a:r>
              <a:rPr lang="en-GB" dirty="0"/>
              <a:t> </a:t>
            </a:r>
            <a:r>
              <a:rPr lang="en-GB" dirty="0" err="1"/>
              <a:t>arasında</a:t>
            </a:r>
            <a:r>
              <a:rPr lang="en-GB" dirty="0"/>
              <a:t> </a:t>
            </a:r>
            <a:r>
              <a:rPr lang="en-GB" dirty="0" err="1"/>
              <a:t>dördüncü</a:t>
            </a:r>
            <a:r>
              <a:rPr lang="en-GB" dirty="0"/>
              <a:t> </a:t>
            </a:r>
            <a:r>
              <a:rPr lang="en-GB" dirty="0" err="1"/>
              <a:t>veya</a:t>
            </a:r>
            <a:r>
              <a:rPr lang="en-GB" dirty="0"/>
              <a:t> </a:t>
            </a:r>
            <a:r>
              <a:rPr lang="en-GB" dirty="0" err="1"/>
              <a:t>beşinci</a:t>
            </a:r>
            <a:r>
              <a:rPr lang="en-GB" dirty="0"/>
              <a:t> </a:t>
            </a:r>
            <a:r>
              <a:rPr lang="en-GB" dirty="0" err="1"/>
              <a:t>ve</a:t>
            </a:r>
            <a:r>
              <a:rPr lang="en-GB" dirty="0"/>
              <a:t> </a:t>
            </a:r>
            <a:r>
              <a:rPr lang="en-GB" dirty="0" err="1"/>
              <a:t>Türkçe</a:t>
            </a:r>
            <a:r>
              <a:rPr lang="en-GB" dirty="0"/>
              <a:t> </a:t>
            </a:r>
            <a:r>
              <a:rPr lang="en-GB" dirty="0" err="1"/>
              <a:t>eğitim</a:t>
            </a:r>
            <a:r>
              <a:rPr lang="en-GB" dirty="0"/>
              <a:t> </a:t>
            </a:r>
            <a:r>
              <a:rPr lang="en-GB" dirty="0" err="1"/>
              <a:t>yapan</a:t>
            </a:r>
            <a:r>
              <a:rPr lang="en-GB" dirty="0"/>
              <a:t> </a:t>
            </a:r>
            <a:r>
              <a:rPr lang="en-GB" dirty="0" err="1"/>
              <a:t>programlar</a:t>
            </a:r>
            <a:r>
              <a:rPr lang="en-GB" dirty="0"/>
              <a:t> </a:t>
            </a:r>
            <a:r>
              <a:rPr lang="en-GB" dirty="0" err="1"/>
              <a:t>arasında</a:t>
            </a:r>
            <a:r>
              <a:rPr lang="en-GB" dirty="0"/>
              <a:t> da </a:t>
            </a:r>
            <a:r>
              <a:rPr lang="en-GB" dirty="0" err="1"/>
              <a:t>birinci</a:t>
            </a:r>
            <a:r>
              <a:rPr lang="en-GB" dirty="0"/>
              <a:t> </a:t>
            </a:r>
            <a:r>
              <a:rPr lang="en-GB" dirty="0" err="1"/>
              <a:t>veya</a:t>
            </a:r>
            <a:r>
              <a:rPr lang="en-GB" dirty="0"/>
              <a:t> </a:t>
            </a:r>
            <a:r>
              <a:rPr lang="en-GB" dirty="0" err="1"/>
              <a:t>ikinci</a:t>
            </a:r>
            <a:r>
              <a:rPr lang="en-GB" dirty="0"/>
              <a:t> </a:t>
            </a:r>
            <a:r>
              <a:rPr lang="en-GB" dirty="0" err="1"/>
              <a:t>sırada</a:t>
            </a:r>
            <a:r>
              <a:rPr lang="en-GB" dirty="0"/>
              <a:t> </a:t>
            </a:r>
            <a:r>
              <a:rPr lang="en-GB" dirty="0" err="1"/>
              <a:t>yer</a:t>
            </a:r>
            <a:r>
              <a:rPr lang="en-GB" dirty="0"/>
              <a:t> </a:t>
            </a:r>
            <a:r>
              <a:rPr lang="en-GB" dirty="0" err="1"/>
              <a:t>almaktadır</a:t>
            </a:r>
            <a:r>
              <a:rPr lang="en-GB" dirty="0"/>
              <a:t>.</a:t>
            </a:r>
            <a:endParaRPr lang="tr-TR" dirty="0"/>
          </a:p>
          <a:p>
            <a:pPr marL="0" indent="0" algn="just">
              <a:buNone/>
            </a:pPr>
            <a:endParaRPr lang="en-GB" dirty="0"/>
          </a:p>
          <a:p>
            <a:pPr marL="0" indent="0" algn="just">
              <a:buNone/>
            </a:pPr>
            <a:r>
              <a:rPr lang="en-GB" dirty="0" err="1"/>
              <a:t>Fakülte</a:t>
            </a:r>
            <a:r>
              <a:rPr lang="en-GB" dirty="0"/>
              <a:t> </a:t>
            </a:r>
            <a:r>
              <a:rPr lang="en-GB" dirty="0" err="1"/>
              <a:t>olarak</a:t>
            </a:r>
            <a:r>
              <a:rPr lang="en-GB" dirty="0"/>
              <a:t>; </a:t>
            </a:r>
            <a:r>
              <a:rPr lang="en-GB" dirty="0" err="1"/>
              <a:t>Mimarlık</a:t>
            </a:r>
            <a:r>
              <a:rPr lang="en-GB" dirty="0"/>
              <a:t> </a:t>
            </a:r>
            <a:r>
              <a:rPr lang="en-GB" dirty="0" err="1"/>
              <a:t>Fakültesinden</a:t>
            </a:r>
            <a:r>
              <a:rPr lang="en-GB" dirty="0"/>
              <a:t> </a:t>
            </a:r>
            <a:r>
              <a:rPr lang="en-GB" dirty="0" err="1"/>
              <a:t>Eğitim</a:t>
            </a:r>
            <a:r>
              <a:rPr lang="en-GB" dirty="0"/>
              <a:t> </a:t>
            </a:r>
            <a:r>
              <a:rPr lang="en-GB" dirty="0" err="1"/>
              <a:t>Fakültesine</a:t>
            </a:r>
            <a:r>
              <a:rPr lang="en-GB" dirty="0"/>
              <a:t>, </a:t>
            </a:r>
            <a:r>
              <a:rPr lang="en-GB" dirty="0" err="1"/>
              <a:t>Makine</a:t>
            </a:r>
            <a:r>
              <a:rPr lang="en-GB" dirty="0"/>
              <a:t> </a:t>
            </a:r>
            <a:r>
              <a:rPr lang="en-GB" dirty="0" err="1"/>
              <a:t>Fakültesinden</a:t>
            </a:r>
            <a:r>
              <a:rPr lang="en-GB" dirty="0"/>
              <a:t> </a:t>
            </a:r>
            <a:r>
              <a:rPr lang="en-GB" dirty="0" err="1"/>
              <a:t>Elektrik-Elektronik</a:t>
            </a:r>
            <a:r>
              <a:rPr lang="en-GB" dirty="0"/>
              <a:t> </a:t>
            </a:r>
            <a:r>
              <a:rPr lang="en-GB" dirty="0" err="1"/>
              <a:t>Fakültesine</a:t>
            </a:r>
            <a:r>
              <a:rPr lang="en-GB" dirty="0"/>
              <a:t> </a:t>
            </a:r>
            <a:r>
              <a:rPr lang="en-GB" dirty="0" err="1"/>
              <a:t>kadar</a:t>
            </a:r>
            <a:r>
              <a:rPr lang="en-GB" dirty="0"/>
              <a:t> </a:t>
            </a:r>
            <a:r>
              <a:rPr lang="en-GB" dirty="0" err="1"/>
              <a:t>hemen</a:t>
            </a:r>
            <a:r>
              <a:rPr lang="en-GB" dirty="0"/>
              <a:t> </a:t>
            </a:r>
            <a:r>
              <a:rPr lang="en-GB" dirty="0" err="1"/>
              <a:t>hemen</a:t>
            </a:r>
            <a:r>
              <a:rPr lang="en-GB" dirty="0"/>
              <a:t> her </a:t>
            </a:r>
            <a:r>
              <a:rPr lang="en-GB" dirty="0" err="1"/>
              <a:t>fakülteye</a:t>
            </a:r>
            <a:r>
              <a:rPr lang="en-GB" dirty="0"/>
              <a:t> </a:t>
            </a:r>
            <a:r>
              <a:rPr lang="en-GB" dirty="0" err="1"/>
              <a:t>servis</a:t>
            </a:r>
            <a:r>
              <a:rPr lang="en-GB" dirty="0"/>
              <a:t> </a:t>
            </a:r>
            <a:r>
              <a:rPr lang="en-GB" dirty="0" err="1"/>
              <a:t>dersleri</a:t>
            </a:r>
            <a:r>
              <a:rPr lang="en-GB" dirty="0"/>
              <a:t> </a:t>
            </a:r>
            <a:r>
              <a:rPr lang="en-GB" dirty="0" err="1"/>
              <a:t>hizmeti</a:t>
            </a:r>
            <a:r>
              <a:rPr lang="en-GB" dirty="0"/>
              <a:t> </a:t>
            </a:r>
            <a:r>
              <a:rPr lang="en-GB" dirty="0" err="1"/>
              <a:t>vererek</a:t>
            </a:r>
            <a:r>
              <a:rPr lang="en-GB" dirty="0"/>
              <a:t> </a:t>
            </a:r>
            <a:r>
              <a:rPr lang="en-GB" dirty="0" err="1"/>
              <a:t>tüm</a:t>
            </a:r>
            <a:r>
              <a:rPr lang="en-GB" dirty="0"/>
              <a:t> </a:t>
            </a:r>
            <a:r>
              <a:rPr lang="en-GB" dirty="0" err="1"/>
              <a:t>üniversitedeki</a:t>
            </a:r>
            <a:r>
              <a:rPr lang="en-GB" dirty="0"/>
              <a:t> hem </a:t>
            </a:r>
            <a:r>
              <a:rPr lang="en-GB" dirty="0" err="1"/>
              <a:t>öğrenci</a:t>
            </a:r>
            <a:r>
              <a:rPr lang="en-GB" dirty="0"/>
              <a:t> hem de </a:t>
            </a:r>
            <a:r>
              <a:rPr lang="en-GB" dirty="0" err="1"/>
              <a:t>akademik</a:t>
            </a:r>
            <a:r>
              <a:rPr lang="en-GB" dirty="0"/>
              <a:t> </a:t>
            </a:r>
            <a:r>
              <a:rPr lang="en-GB" dirty="0" err="1"/>
              <a:t>kadro</a:t>
            </a:r>
            <a:r>
              <a:rPr lang="en-GB" dirty="0"/>
              <a:t> </a:t>
            </a:r>
            <a:r>
              <a:rPr lang="en-GB" dirty="0" err="1"/>
              <a:t>ile</a:t>
            </a:r>
            <a:r>
              <a:rPr lang="en-GB" dirty="0"/>
              <a:t> </a:t>
            </a:r>
            <a:r>
              <a:rPr lang="en-GB" dirty="0" err="1"/>
              <a:t>iç</a:t>
            </a:r>
            <a:r>
              <a:rPr lang="en-GB" dirty="0"/>
              <a:t> </a:t>
            </a:r>
            <a:r>
              <a:rPr lang="en-GB" dirty="0" err="1"/>
              <a:t>içe</a:t>
            </a:r>
            <a:r>
              <a:rPr lang="en-GB" dirty="0"/>
              <a:t> </a:t>
            </a:r>
            <a:r>
              <a:rPr lang="en-GB" dirty="0" err="1"/>
              <a:t>bir</a:t>
            </a:r>
            <a:r>
              <a:rPr lang="en-GB" dirty="0"/>
              <a:t> </a:t>
            </a:r>
            <a:r>
              <a:rPr lang="en-GB" dirty="0" err="1"/>
              <a:t>mesai</a:t>
            </a:r>
            <a:r>
              <a:rPr lang="en-GB" dirty="0"/>
              <a:t> </a:t>
            </a:r>
            <a:r>
              <a:rPr lang="en-GB" dirty="0" err="1"/>
              <a:t>sürdüren</a:t>
            </a:r>
            <a:r>
              <a:rPr lang="en-GB" dirty="0"/>
              <a:t> </a:t>
            </a:r>
            <a:r>
              <a:rPr lang="en-GB" dirty="0" err="1"/>
              <a:t>yegane</a:t>
            </a:r>
            <a:r>
              <a:rPr lang="en-GB" dirty="0"/>
              <a:t> </a:t>
            </a:r>
            <a:r>
              <a:rPr lang="en-GB" dirty="0" err="1"/>
              <a:t>fakülteyiz</a:t>
            </a:r>
            <a:r>
              <a:rPr lang="en-GB" dirty="0"/>
              <a:t>.</a:t>
            </a:r>
            <a:endParaRPr lang="tr-TR" dirty="0"/>
          </a:p>
          <a:p>
            <a:pPr marL="0" indent="0" algn="just">
              <a:buNone/>
            </a:pPr>
            <a:endParaRPr lang="en-GB" dirty="0"/>
          </a:p>
          <a:p>
            <a:pPr marL="0" indent="0" algn="just">
              <a:buNone/>
            </a:pPr>
            <a:r>
              <a:rPr lang="en-GB" dirty="0"/>
              <a:t>FIZ, MAT, KIM, ITB </a:t>
            </a:r>
            <a:r>
              <a:rPr lang="en-GB" dirty="0" err="1"/>
              <a:t>kodlu</a:t>
            </a:r>
            <a:r>
              <a:rPr lang="en-GB" dirty="0"/>
              <a:t> </a:t>
            </a:r>
            <a:r>
              <a:rPr lang="en-GB" dirty="0" err="1"/>
              <a:t>dersleri</a:t>
            </a:r>
            <a:r>
              <a:rPr lang="en-GB" dirty="0"/>
              <a:t> </a:t>
            </a:r>
            <a:r>
              <a:rPr lang="en-GB" dirty="0" err="1"/>
              <a:t>alan</a:t>
            </a:r>
            <a:r>
              <a:rPr lang="en-GB" dirty="0"/>
              <a:t> </a:t>
            </a:r>
            <a:r>
              <a:rPr lang="en-GB" dirty="0" err="1"/>
              <a:t>aynı</a:t>
            </a:r>
            <a:r>
              <a:rPr lang="en-GB" dirty="0"/>
              <a:t> </a:t>
            </a:r>
            <a:r>
              <a:rPr lang="en-GB" dirty="0" err="1"/>
              <a:t>öğrenciyi</a:t>
            </a:r>
            <a:r>
              <a:rPr lang="en-GB" dirty="0"/>
              <a:t> </a:t>
            </a:r>
            <a:r>
              <a:rPr lang="en-GB" dirty="0" err="1"/>
              <a:t>bir</a:t>
            </a:r>
            <a:r>
              <a:rPr lang="en-GB" dirty="0"/>
              <a:t> </a:t>
            </a:r>
            <a:r>
              <a:rPr lang="en-GB" dirty="0" err="1"/>
              <a:t>kere</a:t>
            </a:r>
            <a:r>
              <a:rPr lang="en-GB" dirty="0"/>
              <a:t> </a:t>
            </a:r>
            <a:r>
              <a:rPr lang="en-GB" dirty="0" err="1"/>
              <a:t>saymak</a:t>
            </a:r>
            <a:r>
              <a:rPr lang="en-GB" dirty="0"/>
              <a:t> </a:t>
            </a:r>
            <a:r>
              <a:rPr lang="en-GB" dirty="0" err="1"/>
              <a:t>şartıyla</a:t>
            </a:r>
            <a:r>
              <a:rPr lang="en-GB" dirty="0"/>
              <a:t>, her </a:t>
            </a:r>
            <a:r>
              <a:rPr lang="en-GB" dirty="0" err="1"/>
              <a:t>yıl</a:t>
            </a:r>
            <a:r>
              <a:rPr lang="en-GB" dirty="0"/>
              <a:t> </a:t>
            </a:r>
            <a:r>
              <a:rPr lang="tr-TR" dirty="0"/>
              <a:t>değişmekle</a:t>
            </a:r>
            <a:r>
              <a:rPr lang="en-GB" dirty="0"/>
              <a:t> </a:t>
            </a:r>
            <a:r>
              <a:rPr lang="en-GB" dirty="0" err="1"/>
              <a:t>birlikte</a:t>
            </a:r>
            <a:r>
              <a:rPr lang="en-GB" dirty="0"/>
              <a:t>, </a:t>
            </a:r>
            <a:r>
              <a:rPr lang="en-GB" dirty="0" err="1"/>
              <a:t>ortalama</a:t>
            </a:r>
            <a:r>
              <a:rPr lang="en-GB" dirty="0"/>
              <a:t> 5000 in </a:t>
            </a:r>
            <a:r>
              <a:rPr lang="en-GB" dirty="0" err="1"/>
              <a:t>üzerinde</a:t>
            </a:r>
            <a:r>
              <a:rPr lang="en-GB" dirty="0"/>
              <a:t> </a:t>
            </a:r>
            <a:r>
              <a:rPr lang="en-GB" dirty="0" err="1"/>
              <a:t>bir</a:t>
            </a:r>
            <a:r>
              <a:rPr lang="en-GB" dirty="0"/>
              <a:t> </a:t>
            </a:r>
            <a:r>
              <a:rPr lang="en-GB" dirty="0" err="1"/>
              <a:t>öğrenci</a:t>
            </a:r>
            <a:r>
              <a:rPr lang="en-GB" dirty="0"/>
              <a:t> </a:t>
            </a:r>
            <a:r>
              <a:rPr lang="en-GB" dirty="0" err="1"/>
              <a:t>kitlesine</a:t>
            </a:r>
            <a:r>
              <a:rPr lang="en-GB" dirty="0"/>
              <a:t> </a:t>
            </a:r>
            <a:r>
              <a:rPr lang="en-GB" dirty="0" err="1"/>
              <a:t>hizmet</a:t>
            </a:r>
            <a:r>
              <a:rPr lang="en-GB" dirty="0"/>
              <a:t> </a:t>
            </a:r>
            <a:r>
              <a:rPr lang="en-GB" dirty="0" err="1"/>
              <a:t>etmekteyiz</a:t>
            </a:r>
            <a:r>
              <a:rPr lang="en-GB" dirty="0"/>
              <a:t>.</a:t>
            </a:r>
          </a:p>
          <a:p>
            <a:pPr marL="0" indent="0">
              <a:buNone/>
            </a:pPr>
            <a:endParaRPr lang="en-GB"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10</a:t>
            </a:fld>
            <a:endParaRPr lang="tr-TR"/>
          </a:p>
        </p:txBody>
      </p:sp>
    </p:spTree>
    <p:extLst>
      <p:ext uri="{BB962C8B-B14F-4D97-AF65-F5344CB8AC3E}">
        <p14:creationId xmlns:p14="http://schemas.microsoft.com/office/powerpoint/2010/main" val="2710395433"/>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Yönetim Şeması</a:t>
            </a:r>
            <a:endParaRPr lang="en-GB"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11</a:t>
            </a:fld>
            <a:endParaRPr lang="tr-TR"/>
          </a:p>
        </p:txBody>
      </p:sp>
      <p:pic>
        <p:nvPicPr>
          <p:cNvPr id="6" name="İçerik Yer Tutucusu 5">
            <a:extLst>
              <a:ext uri="{FF2B5EF4-FFF2-40B4-BE49-F238E27FC236}">
                <a16:creationId xmlns="" xmlns:a16="http://schemas.microsoft.com/office/drawing/2014/main" id="{FF7D9724-6DE1-2B43-AB52-C91050311C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3243" y="1600200"/>
            <a:ext cx="6037513" cy="4525963"/>
          </a:xfrm>
        </p:spPr>
      </p:pic>
    </p:spTree>
    <p:extLst>
      <p:ext uri="{BB962C8B-B14F-4D97-AF65-F5344CB8AC3E}">
        <p14:creationId xmlns:p14="http://schemas.microsoft.com/office/powerpoint/2010/main" val="1495588601"/>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314" name="Dikdörtgen 3"/>
          <p:cNvSpPr>
            <a:spLocks noChangeArrowheads="1"/>
          </p:cNvSpPr>
          <p:nvPr/>
        </p:nvSpPr>
        <p:spPr bwMode="auto">
          <a:xfrm>
            <a:off x="1043608" y="2924944"/>
            <a:ext cx="7416824" cy="70788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sz="4000" b="1" dirty="0">
                <a:effectLst>
                  <a:outerShdw blurRad="38100" dist="38100" dir="2700000" algn="tl">
                    <a:srgbClr val="C0C0C0"/>
                  </a:outerShdw>
                </a:effectLst>
                <a:latin typeface="+mj-lt"/>
              </a:rPr>
              <a:t>TÜRK DİLİ VE EDEBİYATI BÖLÜMÜ</a:t>
            </a:r>
            <a:endParaRPr lang="tr-TR" sz="4000" b="1" dirty="0">
              <a:latin typeface="+mj-lt"/>
            </a:endParaRPr>
          </a:p>
        </p:txBody>
      </p:sp>
      <p:sp>
        <p:nvSpPr>
          <p:cNvPr id="3" name="Slayt Numarası Yer Tutucusu 2"/>
          <p:cNvSpPr>
            <a:spLocks noGrp="1"/>
          </p:cNvSpPr>
          <p:nvPr>
            <p:ph type="sldNum" sz="quarter" idx="12"/>
          </p:nvPr>
        </p:nvSpPr>
        <p:spPr/>
        <p:txBody>
          <a:bodyPr/>
          <a:lstStyle/>
          <a:p>
            <a:fld id="{96E669E4-FC97-441C-8462-F29473792A38}" type="slidenum">
              <a:rPr lang="tr-TR" smtClean="0"/>
              <a:pPr/>
              <a:t>12</a:t>
            </a:fld>
            <a:endParaRPr lang="tr-T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04664"/>
            <a:ext cx="2218994" cy="2363567"/>
          </a:xfrm>
          <a:prstGeom prst="rect">
            <a:avLst/>
          </a:prstGeom>
        </p:spPr>
      </p:pic>
    </p:spTree>
    <p:extLst>
      <p:ext uri="{BB962C8B-B14F-4D97-AF65-F5344CB8AC3E}">
        <p14:creationId xmlns:p14="http://schemas.microsoft.com/office/powerpoint/2010/main" val="192016028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3795" name="Rectangle 3"/>
          <p:cNvSpPr>
            <a:spLocks/>
          </p:cNvSpPr>
          <p:nvPr/>
        </p:nvSpPr>
        <p:spPr bwMode="auto">
          <a:xfrm>
            <a:off x="1106970" y="946944"/>
            <a:ext cx="6532562" cy="355600"/>
          </a:xfrm>
          <a:prstGeom prst="rect">
            <a:avLst/>
          </a:prstGeom>
          <a:solidFill>
            <a:schemeClr val="bg2"/>
          </a:solidFill>
          <a:ln w="9525">
            <a:noFill/>
            <a:miter lim="800000"/>
            <a:headEnd/>
            <a:tailEnd/>
          </a:ln>
        </p:spPr>
        <p:txBody>
          <a:bodyPr anchor="ctr"/>
          <a:lstStyle/>
          <a:p>
            <a:pPr>
              <a:spcBef>
                <a:spcPct val="20000"/>
              </a:spcBef>
              <a:buClr>
                <a:schemeClr val="accent1"/>
              </a:buClr>
              <a:buFont typeface="Arial" charset="0"/>
              <a:buNone/>
              <a:defRPr/>
            </a:pPr>
            <a:endParaRPr lang="tr-TR" sz="2400" b="1" dirty="0">
              <a:solidFill>
                <a:schemeClr val="bg1"/>
              </a:solidFill>
            </a:endParaRPr>
          </a:p>
          <a:p>
            <a:pPr algn="ctr">
              <a:spcBef>
                <a:spcPct val="20000"/>
              </a:spcBef>
              <a:buClr>
                <a:schemeClr val="accent1"/>
              </a:buClr>
              <a:buFont typeface="Arial" charset="0"/>
              <a:buNone/>
              <a:defRPr/>
            </a:pPr>
            <a:r>
              <a:rPr lang="tr-TR" sz="2400" b="1" dirty="0">
                <a:solidFill>
                  <a:schemeClr val="tx1">
                    <a:lumMod val="65000"/>
                    <a:lumOff val="35000"/>
                  </a:schemeClr>
                </a:solidFill>
              </a:rPr>
              <a:t> BÖLÜM</a:t>
            </a:r>
            <a:r>
              <a:rPr lang="tr-TR" sz="2000" b="1" dirty="0">
                <a:solidFill>
                  <a:schemeClr val="tx1">
                    <a:lumMod val="65000"/>
                    <a:lumOff val="35000"/>
                  </a:schemeClr>
                </a:solidFill>
              </a:rPr>
              <a:t> </a:t>
            </a:r>
            <a:r>
              <a:rPr lang="tr-TR" sz="2400" b="1" dirty="0">
                <a:solidFill>
                  <a:schemeClr val="tx1">
                    <a:lumMod val="65000"/>
                    <a:lumOff val="35000"/>
                  </a:schemeClr>
                </a:solidFill>
              </a:rPr>
              <a:t>YÖNETİM</a:t>
            </a:r>
            <a:r>
              <a:rPr lang="tr-TR" sz="2000" b="1" dirty="0">
                <a:solidFill>
                  <a:schemeClr val="tx1">
                    <a:lumMod val="65000"/>
                    <a:lumOff val="35000"/>
                  </a:schemeClr>
                </a:solidFill>
              </a:rPr>
              <a:t> </a:t>
            </a:r>
            <a:r>
              <a:rPr lang="tr-TR" sz="2400" b="1" dirty="0">
                <a:solidFill>
                  <a:schemeClr val="tx1">
                    <a:lumMod val="65000"/>
                    <a:lumOff val="35000"/>
                  </a:schemeClr>
                </a:solidFill>
              </a:rPr>
              <a:t>ŞEMASI</a:t>
            </a:r>
          </a:p>
          <a:p>
            <a:pPr marL="273050" indent="-273050">
              <a:spcBef>
                <a:spcPct val="20000"/>
              </a:spcBef>
              <a:buClr>
                <a:schemeClr val="accent1"/>
              </a:buClr>
              <a:buFont typeface="Arial" charset="0"/>
              <a:buNone/>
              <a:defRPr/>
            </a:pPr>
            <a:endParaRPr lang="tr-TR" sz="2000" dirty="0">
              <a:solidFill>
                <a:schemeClr val="bg1"/>
              </a:solidFill>
            </a:endParaRPr>
          </a:p>
        </p:txBody>
      </p:sp>
      <p:sp>
        <p:nvSpPr>
          <p:cNvPr id="33796" name="Rectangle 4"/>
          <p:cNvSpPr>
            <a:spLocks/>
          </p:cNvSpPr>
          <p:nvPr/>
        </p:nvSpPr>
        <p:spPr bwMode="auto">
          <a:xfrm>
            <a:off x="2332529" y="1556791"/>
            <a:ext cx="4073078" cy="5760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marL="273050" indent="-273050" algn="ctr">
              <a:spcBef>
                <a:spcPct val="20000"/>
              </a:spcBef>
              <a:buClr>
                <a:schemeClr val="accent1"/>
              </a:buClr>
              <a:buFont typeface="Arial" charset="0"/>
              <a:buNone/>
              <a:defRPr/>
            </a:pPr>
            <a:r>
              <a:rPr lang="tr-TR" sz="2600" b="1" u="sng" dirty="0">
                <a:solidFill>
                  <a:schemeClr val="tx2"/>
                </a:solidFill>
                <a:effectLst>
                  <a:outerShdw blurRad="38100" dist="38100" dir="2700000" algn="tl">
                    <a:srgbClr val="000000">
                      <a:alpha val="43137"/>
                    </a:srgbClr>
                  </a:outerShdw>
                </a:effectLst>
                <a:latin typeface="+mn-lt"/>
              </a:rPr>
              <a:t>AKADEMİK YÖNETİM</a:t>
            </a:r>
            <a:r>
              <a:rPr lang="tr-TR" sz="2600" b="1" dirty="0">
                <a:solidFill>
                  <a:schemeClr val="tx2"/>
                </a:solidFill>
                <a:effectLst>
                  <a:outerShdw blurRad="38100" dist="38100" dir="2700000" algn="tl">
                    <a:srgbClr val="000000">
                      <a:alpha val="43137"/>
                    </a:srgbClr>
                  </a:outerShdw>
                </a:effectLst>
                <a:latin typeface="+mn-lt"/>
              </a:rPr>
              <a:t>:</a:t>
            </a:r>
          </a:p>
        </p:txBody>
      </p:sp>
      <p:sp>
        <p:nvSpPr>
          <p:cNvPr id="33797" name="Rectangle 5"/>
          <p:cNvSpPr>
            <a:spLocks/>
          </p:cNvSpPr>
          <p:nvPr/>
        </p:nvSpPr>
        <p:spPr bwMode="auto">
          <a:xfrm>
            <a:off x="2771800" y="4315952"/>
            <a:ext cx="3194537" cy="7692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marL="273050" indent="-273050" algn="ctr">
              <a:spcBef>
                <a:spcPct val="20000"/>
              </a:spcBef>
              <a:buClr>
                <a:schemeClr val="accent1"/>
              </a:buClr>
              <a:buFont typeface="Arial" charset="0"/>
              <a:buNone/>
            </a:pPr>
            <a:r>
              <a:rPr lang="tr-TR" sz="2600" b="1" u="sng" dirty="0">
                <a:solidFill>
                  <a:schemeClr val="tx2"/>
                </a:solidFill>
                <a:effectLst>
                  <a:outerShdw blurRad="38100" dist="38100" dir="2700000" algn="tl">
                    <a:srgbClr val="000000">
                      <a:alpha val="43137"/>
                    </a:srgbClr>
                  </a:outerShdw>
                </a:effectLst>
              </a:rPr>
              <a:t>İDARİ YÖNETİM:</a:t>
            </a:r>
          </a:p>
        </p:txBody>
      </p:sp>
      <p:grpSp>
        <p:nvGrpSpPr>
          <p:cNvPr id="4" name="Grup 3"/>
          <p:cNvGrpSpPr/>
          <p:nvPr/>
        </p:nvGrpSpPr>
        <p:grpSpPr>
          <a:xfrm>
            <a:off x="323544" y="2358790"/>
            <a:ext cx="5688616" cy="1695400"/>
            <a:chOff x="480735" y="1782726"/>
            <a:chExt cx="5688616" cy="1695400"/>
          </a:xfrm>
        </p:grpSpPr>
        <p:cxnSp>
          <p:nvCxnSpPr>
            <p:cNvPr id="18439" name="_s33804"/>
            <p:cNvCxnSpPr>
              <a:cxnSpLocks noChangeShapeType="1"/>
              <a:stCxn id="15" idx="0"/>
              <a:endCxn id="13" idx="2"/>
            </p:cNvCxnSpPr>
            <p:nvPr/>
          </p:nvCxnSpPr>
          <p:spPr bwMode="auto">
            <a:xfrm rot="5400000" flipH="1" flipV="1">
              <a:off x="3398658" y="1582655"/>
              <a:ext cx="368568" cy="1883963"/>
            </a:xfrm>
            <a:prstGeom prst="bentConnector3">
              <a:avLst>
                <a:gd name="adj1" fmla="val 50000"/>
              </a:avLst>
            </a:prstGeom>
            <a:noFill/>
            <a:ln w="28575">
              <a:solidFill>
                <a:schemeClr val="tx1"/>
              </a:solidFill>
              <a:miter lim="800000"/>
              <a:headEnd/>
              <a:tailEnd/>
            </a:ln>
          </p:spPr>
        </p:cxnSp>
        <p:sp>
          <p:nvSpPr>
            <p:cNvPr id="13" name="_s33800"/>
            <p:cNvSpPr>
              <a:spLocks noChangeArrowheads="1"/>
            </p:cNvSpPr>
            <p:nvPr/>
          </p:nvSpPr>
          <p:spPr bwMode="auto">
            <a:xfrm>
              <a:off x="2880496" y="1782726"/>
              <a:ext cx="3288855" cy="557626"/>
            </a:xfrm>
            <a:prstGeom prst="roundRect">
              <a:avLst>
                <a:gd name="adj" fmla="val 16667"/>
              </a:avLst>
            </a:prstGeom>
            <a:solidFill>
              <a:schemeClr val="accent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r>
                <a:rPr lang="tr-TR" sz="1500" b="1" dirty="0">
                  <a:solidFill>
                    <a:schemeClr val="bg1"/>
                  </a:solidFill>
                  <a:latin typeface="Arial" charset="0"/>
                  <a:cs typeface="Arial" charset="0"/>
                </a:rPr>
                <a:t>Prof. Dr. Aynur KOÇAK</a:t>
              </a:r>
            </a:p>
            <a:p>
              <a:pPr algn="ctr">
                <a:defRPr/>
              </a:pPr>
              <a:r>
                <a:rPr lang="tr-TR" sz="1500" b="1" dirty="0">
                  <a:solidFill>
                    <a:schemeClr val="bg1"/>
                  </a:solidFill>
                  <a:latin typeface="Arial" charset="0"/>
                  <a:cs typeface="Arial" charset="0"/>
                </a:rPr>
                <a:t>Bölüm Başkanı</a:t>
              </a:r>
            </a:p>
          </p:txBody>
        </p:sp>
        <p:sp>
          <p:nvSpPr>
            <p:cNvPr id="15" name="_s33803"/>
            <p:cNvSpPr>
              <a:spLocks noChangeArrowheads="1"/>
            </p:cNvSpPr>
            <p:nvPr/>
          </p:nvSpPr>
          <p:spPr bwMode="auto">
            <a:xfrm>
              <a:off x="480735" y="2708920"/>
              <a:ext cx="4320452" cy="769206"/>
            </a:xfrm>
            <a:prstGeom prst="roundRect">
              <a:avLst>
                <a:gd name="adj" fmla="val 16667"/>
              </a:avLst>
            </a:prstGeom>
            <a:solidFill>
              <a:srgbClr val="002060"/>
            </a:solidFill>
            <a:ln>
              <a:headEnd/>
              <a:tailEnd/>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a:defRPr/>
              </a:pPr>
              <a:endParaRPr lang="tr-TR" sz="1500" b="1" dirty="0">
                <a:solidFill>
                  <a:schemeClr val="bg1"/>
                </a:solidFill>
                <a:latin typeface="Arial" charset="0"/>
                <a:cs typeface="Arial" charset="0"/>
              </a:endParaRPr>
            </a:p>
            <a:p>
              <a:pPr algn="ctr">
                <a:defRPr/>
              </a:pPr>
              <a:r>
                <a:rPr lang="tr-TR" sz="1500" b="1" dirty="0">
                  <a:solidFill>
                    <a:schemeClr val="bg1"/>
                  </a:solidFill>
                  <a:latin typeface="Arial" charset="0"/>
                  <a:cs typeface="Arial" charset="0"/>
                </a:rPr>
                <a:t>Doç. Dr. Didem ARDALI BÜYÜKARMAN</a:t>
              </a:r>
            </a:p>
            <a:p>
              <a:pPr algn="ctr">
                <a:defRPr/>
              </a:pPr>
              <a:r>
                <a:rPr lang="tr-TR" sz="1500" b="1" dirty="0">
                  <a:solidFill>
                    <a:schemeClr val="bg1"/>
                  </a:solidFill>
                  <a:latin typeface="Arial" charset="0"/>
                  <a:cs typeface="Arial" charset="0"/>
                </a:rPr>
                <a:t>Bölüm Başkan Yrd.</a:t>
              </a:r>
            </a:p>
            <a:p>
              <a:pPr algn="ctr">
                <a:defRPr/>
              </a:pPr>
              <a:endParaRPr lang="tr-TR" sz="1500" b="1" dirty="0">
                <a:solidFill>
                  <a:srgbClr val="FFFF00"/>
                </a:solidFill>
                <a:latin typeface="Arial" charset="0"/>
                <a:cs typeface="Arial" charset="0"/>
              </a:endParaRPr>
            </a:p>
          </p:txBody>
        </p:sp>
      </p:grpSp>
      <p:sp>
        <p:nvSpPr>
          <p:cNvPr id="18" name="_s33826"/>
          <p:cNvSpPr>
            <a:spLocks noChangeArrowheads="1"/>
          </p:cNvSpPr>
          <p:nvPr/>
        </p:nvSpPr>
        <p:spPr bwMode="auto">
          <a:xfrm>
            <a:off x="3396014" y="5589240"/>
            <a:ext cx="1952440" cy="558800"/>
          </a:xfrm>
          <a:prstGeom prst="roundRect">
            <a:avLst>
              <a:gd name="adj" fmla="val 16667"/>
            </a:avLst>
          </a:prstGeom>
          <a:solidFill>
            <a:srgbClr val="179497"/>
          </a:solidFill>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a:r>
              <a:rPr lang="tr-TR" sz="1500" b="1" dirty="0">
                <a:solidFill>
                  <a:schemeClr val="bg1"/>
                </a:solidFill>
                <a:cs typeface="Arial" charset="0"/>
              </a:rPr>
              <a:t>Recep ALTAŞ</a:t>
            </a:r>
          </a:p>
          <a:p>
            <a:pPr algn="ctr"/>
            <a:r>
              <a:rPr lang="tr-TR" sz="1500" b="1" dirty="0">
                <a:solidFill>
                  <a:schemeClr val="bg1"/>
                </a:solidFill>
                <a:cs typeface="Arial" charset="0"/>
              </a:rPr>
              <a:t>Bölüm Sekreteri</a:t>
            </a:r>
          </a:p>
        </p:txBody>
      </p:sp>
      <p:sp>
        <p:nvSpPr>
          <p:cNvPr id="19" name="_s33803"/>
          <p:cNvSpPr>
            <a:spLocks noChangeArrowheads="1"/>
          </p:cNvSpPr>
          <p:nvPr/>
        </p:nvSpPr>
        <p:spPr bwMode="auto">
          <a:xfrm>
            <a:off x="5148094" y="3301515"/>
            <a:ext cx="3672342" cy="783550"/>
          </a:xfrm>
          <a:prstGeom prst="roundRect">
            <a:avLst>
              <a:gd name="adj" fmla="val 16667"/>
            </a:avLst>
          </a:prstGeom>
          <a:solidFill>
            <a:srgbClr val="002060"/>
          </a:solidFill>
          <a:ln>
            <a:headEnd/>
            <a:tailEnd/>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a:defRPr/>
            </a:pPr>
            <a:endParaRPr lang="tr-TR" sz="1500" b="1" dirty="0">
              <a:solidFill>
                <a:schemeClr val="bg1"/>
              </a:solidFill>
              <a:latin typeface="Arial" charset="0"/>
              <a:cs typeface="Arial" charset="0"/>
            </a:endParaRPr>
          </a:p>
          <a:p>
            <a:pPr algn="ctr">
              <a:defRPr/>
            </a:pPr>
            <a:r>
              <a:rPr lang="tr-TR" sz="1500" b="1" dirty="0">
                <a:solidFill>
                  <a:schemeClr val="bg1"/>
                </a:solidFill>
                <a:latin typeface="Arial" charset="0"/>
                <a:cs typeface="Arial" charset="0"/>
              </a:rPr>
              <a:t>Dr. </a:t>
            </a:r>
            <a:r>
              <a:rPr lang="tr-TR" sz="1500" b="1" dirty="0" err="1">
                <a:solidFill>
                  <a:schemeClr val="bg1"/>
                </a:solidFill>
                <a:latin typeface="Arial" charset="0"/>
                <a:cs typeface="Arial" charset="0"/>
              </a:rPr>
              <a:t>Öğr</a:t>
            </a:r>
            <a:r>
              <a:rPr lang="tr-TR" sz="1500" b="1" dirty="0">
                <a:solidFill>
                  <a:schemeClr val="bg1"/>
                </a:solidFill>
                <a:latin typeface="Arial" charset="0"/>
                <a:cs typeface="Arial" charset="0"/>
              </a:rPr>
              <a:t>. Üyesi Ali Emre ÖZYILDIRIM</a:t>
            </a:r>
          </a:p>
          <a:p>
            <a:pPr algn="ctr">
              <a:defRPr/>
            </a:pPr>
            <a:r>
              <a:rPr lang="tr-TR" sz="1500" b="1" dirty="0">
                <a:solidFill>
                  <a:schemeClr val="bg1"/>
                </a:solidFill>
                <a:latin typeface="Arial" charset="0"/>
                <a:cs typeface="Arial" charset="0"/>
              </a:rPr>
              <a:t>Bölüm Başkan Yrd.</a:t>
            </a:r>
          </a:p>
          <a:p>
            <a:pPr algn="ctr">
              <a:defRPr/>
            </a:pPr>
            <a:endParaRPr lang="tr-TR" sz="1500" b="1" dirty="0">
              <a:solidFill>
                <a:srgbClr val="FFFF00"/>
              </a:solidFill>
              <a:latin typeface="Arial" charset="0"/>
              <a:cs typeface="Arial" charset="0"/>
            </a:endParaRPr>
          </a:p>
        </p:txBody>
      </p:sp>
      <p:cxnSp>
        <p:nvCxnSpPr>
          <p:cNvPr id="12" name="Straight Connector 11"/>
          <p:cNvCxnSpPr>
            <a:cxnSpLocks/>
          </p:cNvCxnSpPr>
          <p:nvPr/>
        </p:nvCxnSpPr>
        <p:spPr>
          <a:xfrm>
            <a:off x="4332637" y="3100700"/>
            <a:ext cx="247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804248" y="3100700"/>
            <a:ext cx="2" cy="1842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ayt Numarası Yer Tutucusu 1"/>
          <p:cNvSpPr>
            <a:spLocks noGrp="1"/>
          </p:cNvSpPr>
          <p:nvPr>
            <p:ph type="sldNum" sz="quarter" idx="12"/>
          </p:nvPr>
        </p:nvSpPr>
        <p:spPr/>
        <p:txBody>
          <a:bodyPr/>
          <a:lstStyle/>
          <a:p>
            <a:pPr>
              <a:defRPr/>
            </a:pPr>
            <a:fld id="{6E725299-EB2D-4819-B329-5A83787232B5}" type="slidenum">
              <a:rPr lang="tr-TR" smtClean="0"/>
              <a:pPr>
                <a:defRPr/>
              </a:pPr>
              <a:t>13</a:t>
            </a:fld>
            <a:endParaRPr lang="tr-TR"/>
          </a:p>
        </p:txBody>
      </p:sp>
    </p:spTree>
    <p:extLst>
      <p:ext uri="{BB962C8B-B14F-4D97-AF65-F5344CB8AC3E}">
        <p14:creationId xmlns:p14="http://schemas.microsoft.com/office/powerpoint/2010/main" val="15781056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212153" y="1451664"/>
            <a:ext cx="4103688" cy="461665"/>
          </a:xfrm>
          <a:prstGeom prst="rect">
            <a:avLst/>
          </a:prstGeom>
          <a:solidFill>
            <a:schemeClr val="bg2"/>
          </a:solid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pPr>
            <a:r>
              <a:rPr lang="tr-TR" sz="2400" b="1" dirty="0">
                <a:solidFill>
                  <a:schemeClr val="tx1">
                    <a:lumMod val="65000"/>
                    <a:lumOff val="35000"/>
                  </a:schemeClr>
                </a:solidFill>
              </a:rPr>
              <a:t>ANABİLİM DALLARI</a:t>
            </a:r>
          </a:p>
        </p:txBody>
      </p:sp>
      <p:sp>
        <p:nvSpPr>
          <p:cNvPr id="4" name="Dikdörtgen 3"/>
          <p:cNvSpPr/>
          <p:nvPr/>
        </p:nvSpPr>
        <p:spPr>
          <a:xfrm>
            <a:off x="323528" y="2331723"/>
            <a:ext cx="3750514" cy="544765"/>
          </a:xfrm>
          <a:prstGeom prst="rect">
            <a:avLst/>
          </a:prstGeom>
          <a:solidFill>
            <a:srgbClr val="179497"/>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ct val="80000"/>
              </a:lnSpc>
            </a:pPr>
            <a:r>
              <a:rPr lang="tr-TR" b="1" dirty="0">
                <a:solidFill>
                  <a:schemeClr val="tx1"/>
                </a:solidFill>
              </a:rPr>
              <a:t>Yeni Türk Dili</a:t>
            </a:r>
            <a:endParaRPr lang="tr-TR" dirty="0"/>
          </a:p>
          <a:p>
            <a:pPr algn="ctr">
              <a:lnSpc>
                <a:spcPct val="80000"/>
              </a:lnSpc>
            </a:pPr>
            <a:r>
              <a:rPr lang="tr-TR" dirty="0"/>
              <a:t>  </a:t>
            </a:r>
          </a:p>
        </p:txBody>
      </p:sp>
      <p:sp>
        <p:nvSpPr>
          <p:cNvPr id="5" name="Dikdörtgen 4"/>
          <p:cNvSpPr/>
          <p:nvPr/>
        </p:nvSpPr>
        <p:spPr>
          <a:xfrm>
            <a:off x="4408834" y="2363371"/>
            <a:ext cx="4168966" cy="5447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lnSpc>
                <a:spcPct val="80000"/>
              </a:lnSpc>
            </a:pPr>
            <a:r>
              <a:rPr lang="tr-TR" b="1" dirty="0">
                <a:solidFill>
                  <a:schemeClr val="tx1"/>
                </a:solidFill>
              </a:rPr>
              <a:t>Yeni Türk Edebiyatı</a:t>
            </a:r>
            <a:endParaRPr lang="tr-TR" dirty="0">
              <a:solidFill>
                <a:schemeClr val="tx1"/>
              </a:solidFill>
            </a:endParaRPr>
          </a:p>
          <a:p>
            <a:pPr>
              <a:lnSpc>
                <a:spcPct val="80000"/>
              </a:lnSpc>
            </a:pPr>
            <a:r>
              <a:rPr lang="tr-TR" dirty="0"/>
              <a:t>             </a:t>
            </a:r>
          </a:p>
        </p:txBody>
      </p:sp>
      <p:sp>
        <p:nvSpPr>
          <p:cNvPr id="2" name="Slayt Numarası Yer Tutucusu 1"/>
          <p:cNvSpPr>
            <a:spLocks noGrp="1"/>
          </p:cNvSpPr>
          <p:nvPr>
            <p:ph type="sldNum" sz="quarter" idx="12"/>
          </p:nvPr>
        </p:nvSpPr>
        <p:spPr/>
        <p:txBody>
          <a:bodyPr/>
          <a:lstStyle/>
          <a:p>
            <a:fld id="{96E669E4-FC97-441C-8462-F29473792A38}" type="slidenum">
              <a:rPr lang="tr-TR" smtClean="0"/>
              <a:pPr/>
              <a:t>14</a:t>
            </a:fld>
            <a:endParaRPr lang="tr-TR"/>
          </a:p>
        </p:txBody>
      </p:sp>
      <p:sp>
        <p:nvSpPr>
          <p:cNvPr id="3" name="Dikdörtgen 2"/>
          <p:cNvSpPr/>
          <p:nvPr/>
        </p:nvSpPr>
        <p:spPr>
          <a:xfrm>
            <a:off x="323528" y="3284984"/>
            <a:ext cx="3750514"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dirty="0"/>
              <a:t>Eski Türk Dili</a:t>
            </a:r>
          </a:p>
        </p:txBody>
      </p:sp>
      <p:sp>
        <p:nvSpPr>
          <p:cNvPr id="7" name="Dikdörtgen 6"/>
          <p:cNvSpPr/>
          <p:nvPr/>
        </p:nvSpPr>
        <p:spPr>
          <a:xfrm>
            <a:off x="4426346" y="4221088"/>
            <a:ext cx="416896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solidFill>
                  <a:schemeClr val="tx1"/>
                </a:solidFill>
              </a:rPr>
              <a:t>Türk Halk Edebiyatı</a:t>
            </a:r>
          </a:p>
        </p:txBody>
      </p:sp>
      <p:sp>
        <p:nvSpPr>
          <p:cNvPr id="9" name="Dikdörtgen 8"/>
          <p:cNvSpPr/>
          <p:nvPr/>
        </p:nvSpPr>
        <p:spPr>
          <a:xfrm>
            <a:off x="336896" y="3297684"/>
            <a:ext cx="3750514" cy="50405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b="1" dirty="0">
                <a:solidFill>
                  <a:schemeClr val="tx1"/>
                </a:solidFill>
              </a:rPr>
              <a:t>Eski Türk Dili</a:t>
            </a:r>
          </a:p>
        </p:txBody>
      </p:sp>
      <p:sp>
        <p:nvSpPr>
          <p:cNvPr id="10" name="Dikdörtgen 9"/>
          <p:cNvSpPr/>
          <p:nvPr/>
        </p:nvSpPr>
        <p:spPr>
          <a:xfrm>
            <a:off x="4462238" y="3323952"/>
            <a:ext cx="4151454" cy="50405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tr-TR" b="1" dirty="0">
                <a:solidFill>
                  <a:schemeClr val="tx1"/>
                </a:solidFill>
              </a:rPr>
              <a:t>Eski Türk Edebiyatı</a:t>
            </a:r>
          </a:p>
        </p:txBody>
      </p:sp>
    </p:spTree>
    <p:extLst>
      <p:ext uri="{BB962C8B-B14F-4D97-AF65-F5344CB8AC3E}">
        <p14:creationId xmlns:p14="http://schemas.microsoft.com/office/powerpoint/2010/main" val="42737916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85822487"/>
              </p:ext>
            </p:extLst>
          </p:nvPr>
        </p:nvGraphicFramePr>
        <p:xfrm>
          <a:off x="539552" y="1556792"/>
          <a:ext cx="8064502" cy="4019423"/>
        </p:xfrm>
        <a:graphic>
          <a:graphicData uri="http://schemas.openxmlformats.org/drawingml/2006/table">
            <a:tbl>
              <a:tblPr firstRow="1" firstCol="1" lastRow="1" lastCol="1" bandRow="1" bandCol="1">
                <a:tableStyleId>{3C2FFA5D-87B4-456A-9821-1D502468CF0F}</a:tableStyleId>
              </a:tblPr>
              <a:tblGrid>
                <a:gridCol w="1198930">
                  <a:extLst>
                    <a:ext uri="{9D8B030D-6E8A-4147-A177-3AD203B41FA5}">
                      <a16:colId xmlns="" xmlns:a16="http://schemas.microsoft.com/office/drawing/2014/main" val="20000"/>
                    </a:ext>
                  </a:extLst>
                </a:gridCol>
                <a:gridCol w="1198930">
                  <a:extLst>
                    <a:ext uri="{9D8B030D-6E8A-4147-A177-3AD203B41FA5}">
                      <a16:colId xmlns="" xmlns:a16="http://schemas.microsoft.com/office/drawing/2014/main" val="20001"/>
                    </a:ext>
                  </a:extLst>
                </a:gridCol>
                <a:gridCol w="610776">
                  <a:extLst>
                    <a:ext uri="{9D8B030D-6E8A-4147-A177-3AD203B41FA5}">
                      <a16:colId xmlns="" xmlns:a16="http://schemas.microsoft.com/office/drawing/2014/main" val="20002"/>
                    </a:ext>
                  </a:extLst>
                </a:gridCol>
                <a:gridCol w="712572">
                  <a:extLst>
                    <a:ext uri="{9D8B030D-6E8A-4147-A177-3AD203B41FA5}">
                      <a16:colId xmlns="" xmlns:a16="http://schemas.microsoft.com/office/drawing/2014/main" val="20003"/>
                    </a:ext>
                  </a:extLst>
                </a:gridCol>
                <a:gridCol w="735193">
                  <a:extLst>
                    <a:ext uri="{9D8B030D-6E8A-4147-A177-3AD203B41FA5}">
                      <a16:colId xmlns="" xmlns:a16="http://schemas.microsoft.com/office/drawing/2014/main" val="20004"/>
                    </a:ext>
                  </a:extLst>
                </a:gridCol>
                <a:gridCol w="735193">
                  <a:extLst>
                    <a:ext uri="{9D8B030D-6E8A-4147-A177-3AD203B41FA5}">
                      <a16:colId xmlns="" xmlns:a16="http://schemas.microsoft.com/office/drawing/2014/main" val="20005"/>
                    </a:ext>
                  </a:extLst>
                </a:gridCol>
                <a:gridCol w="791746">
                  <a:extLst>
                    <a:ext uri="{9D8B030D-6E8A-4147-A177-3AD203B41FA5}">
                      <a16:colId xmlns="" xmlns:a16="http://schemas.microsoft.com/office/drawing/2014/main" val="20006"/>
                    </a:ext>
                  </a:extLst>
                </a:gridCol>
                <a:gridCol w="791746">
                  <a:extLst>
                    <a:ext uri="{9D8B030D-6E8A-4147-A177-3AD203B41FA5}">
                      <a16:colId xmlns="" xmlns:a16="http://schemas.microsoft.com/office/drawing/2014/main" val="20007"/>
                    </a:ext>
                  </a:extLst>
                </a:gridCol>
                <a:gridCol w="644708">
                  <a:extLst>
                    <a:ext uri="{9D8B030D-6E8A-4147-A177-3AD203B41FA5}">
                      <a16:colId xmlns="" xmlns:a16="http://schemas.microsoft.com/office/drawing/2014/main" val="20008"/>
                    </a:ext>
                  </a:extLst>
                </a:gridCol>
                <a:gridCol w="644708">
                  <a:extLst>
                    <a:ext uri="{9D8B030D-6E8A-4147-A177-3AD203B41FA5}">
                      <a16:colId xmlns="" xmlns:a16="http://schemas.microsoft.com/office/drawing/2014/main" val="20009"/>
                    </a:ext>
                  </a:extLst>
                </a:gridCol>
              </a:tblGrid>
              <a:tr h="490220">
                <a:tc>
                  <a:txBody>
                    <a:bodyPr/>
                    <a:lstStyle/>
                    <a:p>
                      <a:pPr>
                        <a:lnSpc>
                          <a:spcPct val="115000"/>
                        </a:lnSpc>
                        <a:spcAft>
                          <a:spcPts val="1000"/>
                        </a:spcAft>
                      </a:pPr>
                      <a:r>
                        <a:rPr lang="tr-TR" sz="1100" dirty="0">
                          <a:effectLst/>
                        </a:rPr>
                        <a:t>Bölüm</a:t>
                      </a:r>
                      <a:endParaRPr lang="tr-TR" sz="1100" dirty="0">
                        <a:effectLst/>
                        <a:latin typeface="Calibri"/>
                        <a:ea typeface="Calibri"/>
                        <a:cs typeface="Times New Roman"/>
                      </a:endParaRPr>
                    </a:p>
                  </a:txBody>
                  <a:tcPr marL="68580" marR="68580" marT="9525" marB="0"/>
                </a:tc>
                <a:tc>
                  <a:txBody>
                    <a:bodyPr/>
                    <a:lstStyle/>
                    <a:p>
                      <a:pPr>
                        <a:lnSpc>
                          <a:spcPct val="115000"/>
                        </a:lnSpc>
                        <a:spcAft>
                          <a:spcPts val="1000"/>
                        </a:spcAft>
                      </a:pPr>
                      <a:r>
                        <a:rPr lang="tr-TR" sz="1100" dirty="0">
                          <a:effectLst/>
                        </a:rPr>
                        <a:t>Anabilim Dalı</a:t>
                      </a:r>
                      <a:endParaRPr lang="tr-TR" sz="1100" dirty="0">
                        <a:effectLst/>
                        <a:latin typeface="Calibri"/>
                        <a:ea typeface="Calibri"/>
                        <a:cs typeface="Times New Roman"/>
                      </a:endParaRPr>
                    </a:p>
                  </a:txBody>
                  <a:tcPr marL="68580" marR="68580" marT="9525" marB="0"/>
                </a:tc>
                <a:tc>
                  <a:txBody>
                    <a:bodyPr/>
                    <a:lstStyle/>
                    <a:p>
                      <a:pPr>
                        <a:lnSpc>
                          <a:spcPct val="115000"/>
                        </a:lnSpc>
                        <a:spcAft>
                          <a:spcPts val="1000"/>
                        </a:spcAft>
                      </a:pPr>
                      <a:r>
                        <a:rPr lang="tr-TR" sz="1100" dirty="0">
                          <a:effectLst/>
                        </a:rPr>
                        <a:t>Prof.</a:t>
                      </a:r>
                      <a:endParaRPr lang="tr-TR" sz="1100" dirty="0">
                        <a:effectLst/>
                        <a:latin typeface="Calibri"/>
                        <a:ea typeface="Calibri"/>
                        <a:cs typeface="Times New Roman"/>
                      </a:endParaRPr>
                    </a:p>
                  </a:txBody>
                  <a:tcPr marL="68580" marR="68580" marT="9525" marB="0"/>
                </a:tc>
                <a:tc>
                  <a:txBody>
                    <a:bodyPr/>
                    <a:lstStyle/>
                    <a:p>
                      <a:pPr>
                        <a:lnSpc>
                          <a:spcPct val="115000"/>
                        </a:lnSpc>
                        <a:spcAft>
                          <a:spcPts val="1000"/>
                        </a:spcAft>
                      </a:pPr>
                      <a:r>
                        <a:rPr lang="tr-TR" sz="1100">
                          <a:effectLst/>
                        </a:rPr>
                        <a:t>Doç. </a:t>
                      </a:r>
                      <a:endParaRPr lang="tr-TR" sz="1100">
                        <a:effectLst/>
                        <a:latin typeface="Calibri"/>
                        <a:ea typeface="Calibri"/>
                        <a:cs typeface="Times New Roman"/>
                      </a:endParaRPr>
                    </a:p>
                  </a:txBody>
                  <a:tcPr marL="68580" marR="68580" marT="9525" marB="0"/>
                </a:tc>
                <a:tc>
                  <a:txBody>
                    <a:bodyPr/>
                    <a:lstStyle/>
                    <a:p>
                      <a:pPr>
                        <a:lnSpc>
                          <a:spcPct val="115000"/>
                        </a:lnSpc>
                        <a:spcAft>
                          <a:spcPts val="1000"/>
                        </a:spcAft>
                      </a:pPr>
                      <a:r>
                        <a:rPr lang="tr-TR" sz="1100" dirty="0">
                          <a:effectLst/>
                          <a:latin typeface="+mn-lt"/>
                          <a:ea typeface="+mn-ea"/>
                          <a:cs typeface="+mn-cs"/>
                        </a:rPr>
                        <a:t>Dr.</a:t>
                      </a:r>
                      <a:r>
                        <a:rPr lang="tr-TR" sz="1100" baseline="0" dirty="0">
                          <a:effectLst/>
                          <a:latin typeface="+mn-lt"/>
                          <a:ea typeface="+mn-ea"/>
                          <a:cs typeface="+mn-cs"/>
                        </a:rPr>
                        <a:t> Öğretim Üyesi</a:t>
                      </a:r>
                      <a:endParaRPr lang="tr-TR" sz="1100" dirty="0">
                        <a:effectLst/>
                        <a:latin typeface="Calibri"/>
                        <a:ea typeface="Calibri"/>
                        <a:cs typeface="Times New Roman"/>
                      </a:endParaRPr>
                    </a:p>
                  </a:txBody>
                  <a:tcPr marL="68580" marR="68580" marT="9525" marB="0"/>
                </a:tc>
                <a:tc>
                  <a:txBody>
                    <a:bodyPr/>
                    <a:lstStyle/>
                    <a:p>
                      <a:pPr>
                        <a:lnSpc>
                          <a:spcPct val="115000"/>
                        </a:lnSpc>
                        <a:spcAft>
                          <a:spcPts val="1000"/>
                        </a:spcAft>
                      </a:pPr>
                      <a:r>
                        <a:rPr lang="tr-TR" sz="1100">
                          <a:effectLst/>
                        </a:rPr>
                        <a:t>Öğr.Gör.</a:t>
                      </a:r>
                      <a:endParaRPr lang="tr-TR" sz="1100">
                        <a:effectLst/>
                        <a:latin typeface="Calibri"/>
                        <a:ea typeface="Calibri"/>
                        <a:cs typeface="Times New Roman"/>
                      </a:endParaRPr>
                    </a:p>
                  </a:txBody>
                  <a:tcPr marL="68580" marR="68580" marT="9525" marB="0"/>
                </a:tc>
                <a:tc>
                  <a:txBody>
                    <a:bodyPr/>
                    <a:lstStyle/>
                    <a:p>
                      <a:pPr>
                        <a:lnSpc>
                          <a:spcPct val="115000"/>
                        </a:lnSpc>
                        <a:spcAft>
                          <a:spcPts val="1000"/>
                        </a:spcAft>
                      </a:pPr>
                      <a:r>
                        <a:rPr lang="tr-TR" sz="1100">
                          <a:effectLst/>
                        </a:rPr>
                        <a:t>Ok.</a:t>
                      </a:r>
                      <a:endParaRPr lang="tr-TR" sz="1100">
                        <a:effectLst/>
                        <a:latin typeface="Calibri"/>
                        <a:ea typeface="Calibri"/>
                        <a:cs typeface="Times New Roman"/>
                      </a:endParaRPr>
                    </a:p>
                  </a:txBody>
                  <a:tcPr marL="68580" marR="68580" marT="9525" marB="0"/>
                </a:tc>
                <a:tc>
                  <a:txBody>
                    <a:bodyPr/>
                    <a:lstStyle/>
                    <a:p>
                      <a:pPr>
                        <a:lnSpc>
                          <a:spcPct val="115000"/>
                        </a:lnSpc>
                        <a:spcAft>
                          <a:spcPts val="1000"/>
                        </a:spcAft>
                      </a:pPr>
                      <a:r>
                        <a:rPr lang="tr-TR" sz="1100">
                          <a:effectLst/>
                        </a:rPr>
                        <a:t>Arş.Gör.</a:t>
                      </a:r>
                      <a:endParaRPr lang="tr-TR" sz="1100">
                        <a:effectLst/>
                        <a:latin typeface="Calibri"/>
                        <a:ea typeface="Calibri"/>
                        <a:cs typeface="Times New Roman"/>
                      </a:endParaRPr>
                    </a:p>
                  </a:txBody>
                  <a:tcPr marL="68580" marR="68580" marT="9525" marB="0"/>
                </a:tc>
                <a:tc>
                  <a:txBody>
                    <a:bodyPr/>
                    <a:lstStyle/>
                    <a:p>
                      <a:pPr>
                        <a:lnSpc>
                          <a:spcPct val="115000"/>
                        </a:lnSpc>
                        <a:spcAft>
                          <a:spcPts val="1000"/>
                        </a:spcAft>
                      </a:pPr>
                      <a:r>
                        <a:rPr lang="tr-TR" sz="1100">
                          <a:effectLst/>
                        </a:rPr>
                        <a:t>Uzman</a:t>
                      </a:r>
                      <a:endParaRPr lang="tr-TR" sz="1100">
                        <a:effectLst/>
                        <a:latin typeface="Calibri"/>
                        <a:ea typeface="Calibri"/>
                        <a:cs typeface="Times New Roman"/>
                      </a:endParaRPr>
                    </a:p>
                  </a:txBody>
                  <a:tcPr marL="68580" marR="68580" marT="9525" marB="0"/>
                </a:tc>
                <a:tc>
                  <a:txBody>
                    <a:bodyPr/>
                    <a:lstStyle/>
                    <a:p>
                      <a:pPr>
                        <a:lnSpc>
                          <a:spcPct val="115000"/>
                        </a:lnSpc>
                        <a:spcAft>
                          <a:spcPts val="1000"/>
                        </a:spcAft>
                      </a:pPr>
                      <a:r>
                        <a:rPr lang="tr-TR" sz="1100">
                          <a:effectLst/>
                        </a:rPr>
                        <a:t>Toplam</a:t>
                      </a:r>
                      <a:endParaRPr lang="tr-TR" sz="1100">
                        <a:effectLst/>
                        <a:latin typeface="Calibri"/>
                        <a:ea typeface="Calibri"/>
                        <a:cs typeface="Times New Roman"/>
                      </a:endParaRPr>
                    </a:p>
                  </a:txBody>
                  <a:tcPr marL="68580" marR="68580" marT="9525" marB="0"/>
                </a:tc>
                <a:extLst>
                  <a:ext uri="{0D108BD9-81ED-4DB2-BD59-A6C34878D82A}">
                    <a16:rowId xmlns="" xmlns:a16="http://schemas.microsoft.com/office/drawing/2014/main" val="10000"/>
                  </a:ext>
                </a:extLst>
              </a:tr>
              <a:tr h="490220">
                <a:tc rowSpan="5">
                  <a:txBody>
                    <a:bodyPr/>
                    <a:lstStyle/>
                    <a:p>
                      <a:pPr algn="ctr">
                        <a:lnSpc>
                          <a:spcPct val="115000"/>
                        </a:lnSpc>
                        <a:spcAft>
                          <a:spcPts val="1000"/>
                        </a:spcAft>
                      </a:pPr>
                      <a:r>
                        <a:rPr lang="tr-TR" sz="1100" dirty="0">
                          <a:effectLst/>
                        </a:rPr>
                        <a:t>       </a:t>
                      </a:r>
                      <a:r>
                        <a:rPr lang="tr-TR" sz="1100" baseline="0" dirty="0">
                          <a:effectLst/>
                        </a:rPr>
                        <a:t>     </a:t>
                      </a:r>
                      <a:r>
                        <a:rPr lang="tr-TR" sz="1100" dirty="0">
                          <a:effectLst/>
                        </a:rPr>
                        <a:t>Türk</a:t>
                      </a:r>
                      <a:r>
                        <a:rPr lang="tr-TR" sz="1100" baseline="0" dirty="0">
                          <a:effectLst/>
                        </a:rPr>
                        <a:t> Dili ve Edebiyatı</a:t>
                      </a:r>
                      <a:endParaRPr lang="tr-TR" sz="1100" dirty="0">
                        <a:effectLst/>
                      </a:endParaRPr>
                    </a:p>
                    <a:p>
                      <a:pPr algn="ctr">
                        <a:lnSpc>
                          <a:spcPct val="115000"/>
                        </a:lnSpc>
                        <a:spcAft>
                          <a:spcPts val="1000"/>
                        </a:spcAft>
                      </a:pPr>
                      <a:endParaRPr lang="tr-TR" sz="1100" dirty="0">
                        <a:effectLst/>
                      </a:endParaRPr>
                    </a:p>
                    <a:p>
                      <a:pPr algn="ctr">
                        <a:lnSpc>
                          <a:spcPct val="115000"/>
                        </a:lnSpc>
                        <a:spcAft>
                          <a:spcPts val="1000"/>
                        </a:spcAft>
                      </a:pPr>
                      <a:endParaRPr lang="tr-TR" sz="1100" dirty="0">
                        <a:effectLst/>
                      </a:endParaRPr>
                    </a:p>
                    <a:p>
                      <a:pPr algn="ctr">
                        <a:lnSpc>
                          <a:spcPct val="115000"/>
                        </a:lnSpc>
                        <a:spcAft>
                          <a:spcPts val="1000"/>
                        </a:spcAft>
                      </a:pPr>
                      <a:endParaRPr lang="tr-TR" sz="1100" dirty="0">
                        <a:effectLst/>
                        <a:latin typeface="Calibri"/>
                        <a:ea typeface="Calibri"/>
                        <a:cs typeface="Times New Roman"/>
                      </a:endParaRPr>
                    </a:p>
                  </a:txBody>
                  <a:tcPr marL="68580" marR="68580" marT="9525" marB="0" vert="vert270"/>
                </a:tc>
                <a:tc>
                  <a:txBody>
                    <a:bodyPr/>
                    <a:lstStyle/>
                    <a:p>
                      <a:pPr>
                        <a:lnSpc>
                          <a:spcPct val="115000"/>
                        </a:lnSpc>
                        <a:spcAft>
                          <a:spcPts val="1000"/>
                        </a:spcAft>
                      </a:pPr>
                      <a:r>
                        <a:rPr lang="tr-TR" sz="1100" dirty="0">
                          <a:effectLst/>
                        </a:rPr>
                        <a:t>Yeni</a:t>
                      </a:r>
                      <a:r>
                        <a:rPr lang="tr-TR" sz="1100" baseline="0" dirty="0">
                          <a:effectLst/>
                        </a:rPr>
                        <a:t> </a:t>
                      </a:r>
                      <a:r>
                        <a:rPr lang="tr-TR" sz="1100" dirty="0">
                          <a:effectLst/>
                        </a:rPr>
                        <a:t>Türk Dili</a:t>
                      </a:r>
                      <a:endParaRPr lang="tr-TR" sz="1100" dirty="0">
                        <a:effectLst/>
                        <a:latin typeface="Calibri"/>
                        <a:ea typeface="Calibri"/>
                        <a:cs typeface="Times New Roman"/>
                      </a:endParaRPr>
                    </a:p>
                  </a:txBody>
                  <a:tcPr marL="68580" marR="68580" marT="9525" marB="0" anchor="ctr"/>
                </a:tc>
                <a:tc>
                  <a:txBody>
                    <a:bodyPr/>
                    <a:lstStyle/>
                    <a:p>
                      <a:r>
                        <a:rPr lang="tr-TR" dirty="0"/>
                        <a:t>0</a:t>
                      </a:r>
                      <a:endParaRPr lang="en-US" dirty="0"/>
                    </a:p>
                  </a:txBody>
                  <a:tcPr marL="68580" marR="68580" marT="9525" marB="0" anchor="ctr"/>
                </a:tc>
                <a:tc>
                  <a:txBody>
                    <a:bodyPr/>
                    <a:lstStyle/>
                    <a:p>
                      <a:r>
                        <a:rPr lang="tr-TR" dirty="0"/>
                        <a:t>1</a:t>
                      </a:r>
                      <a:endParaRPr lang="en-US" dirty="0"/>
                    </a:p>
                  </a:txBody>
                  <a:tcPr marL="68580" marR="68580" marT="9525" marB="0" anchor="ctr"/>
                </a:tc>
                <a:tc>
                  <a:txBody>
                    <a:bodyPr/>
                    <a:lstStyle/>
                    <a:p>
                      <a:r>
                        <a:rPr lang="tr-TR" dirty="0"/>
                        <a:t>0</a:t>
                      </a:r>
                      <a:endParaRPr lang="en-US" dirty="0"/>
                    </a:p>
                  </a:txBody>
                  <a:tcPr marL="68580" marR="68580" marT="9525" marB="0" anchor="ctr"/>
                </a:tc>
                <a:tc>
                  <a:txBody>
                    <a:bodyPr/>
                    <a:lstStyle/>
                    <a:p>
                      <a:r>
                        <a:rPr lang="en-US" dirty="0"/>
                        <a:t>0</a:t>
                      </a:r>
                    </a:p>
                  </a:txBody>
                  <a:tcPr marL="68580" marR="68580" marT="9525" marB="0" anchor="ctr"/>
                </a:tc>
                <a:tc>
                  <a:txBody>
                    <a:bodyPr/>
                    <a:lstStyle/>
                    <a:p>
                      <a:r>
                        <a:rPr lang="en-US" dirty="0"/>
                        <a:t>0</a:t>
                      </a:r>
                    </a:p>
                  </a:txBody>
                  <a:tcPr marL="68580" marR="68580" marT="9525" marB="0" anchor="ctr"/>
                </a:tc>
                <a:tc>
                  <a:txBody>
                    <a:bodyPr/>
                    <a:lstStyle/>
                    <a:p>
                      <a:r>
                        <a:rPr lang="en-US" dirty="0"/>
                        <a:t>2</a:t>
                      </a:r>
                    </a:p>
                  </a:txBody>
                  <a:tcPr marL="68580" marR="68580" marT="9525" marB="0" anchor="ctr"/>
                </a:tc>
                <a:tc>
                  <a:txBody>
                    <a:bodyPr/>
                    <a:lstStyle/>
                    <a:p>
                      <a:r>
                        <a:rPr lang="en-US" dirty="0"/>
                        <a:t>0</a:t>
                      </a:r>
                    </a:p>
                  </a:txBody>
                  <a:tcPr marL="68580" marR="68580" marT="9525" marB="0" anchor="ctr"/>
                </a:tc>
                <a:tc>
                  <a:txBody>
                    <a:bodyPr/>
                    <a:lstStyle/>
                    <a:p>
                      <a:r>
                        <a:rPr lang="tr-TR" dirty="0"/>
                        <a:t>3</a:t>
                      </a:r>
                      <a:endParaRPr lang="en-US" dirty="0"/>
                    </a:p>
                  </a:txBody>
                  <a:tcPr marL="68580" marR="68580" marT="9525" marB="0" anchor="ctr"/>
                </a:tc>
                <a:extLst>
                  <a:ext uri="{0D108BD9-81ED-4DB2-BD59-A6C34878D82A}">
                    <a16:rowId xmlns="" xmlns:a16="http://schemas.microsoft.com/office/drawing/2014/main" val="10001"/>
                  </a:ext>
                </a:extLst>
              </a:tr>
              <a:tr h="490220">
                <a:tc vMerge="1">
                  <a:txBody>
                    <a:bodyPr/>
                    <a:lstStyle/>
                    <a:p>
                      <a:endParaRPr lang="tr-TR"/>
                    </a:p>
                  </a:txBody>
                  <a:tcPr/>
                </a:tc>
                <a:tc>
                  <a:txBody>
                    <a:bodyPr/>
                    <a:lstStyle/>
                    <a:p>
                      <a:pPr>
                        <a:lnSpc>
                          <a:spcPct val="115000"/>
                        </a:lnSpc>
                        <a:spcAft>
                          <a:spcPts val="1000"/>
                        </a:spcAft>
                      </a:pPr>
                      <a:r>
                        <a:rPr lang="tr-TR" sz="1100" dirty="0">
                          <a:effectLst/>
                          <a:latin typeface="Calibri"/>
                          <a:ea typeface="Calibri"/>
                          <a:cs typeface="Times New Roman"/>
                        </a:rPr>
                        <a:t>Eski Türk Dili</a:t>
                      </a:r>
                    </a:p>
                  </a:txBody>
                  <a:tcPr marL="68580" marR="68580" marT="9525" marB="0" anchor="ctr"/>
                </a:tc>
                <a:tc>
                  <a:txBody>
                    <a:bodyPr/>
                    <a:lstStyle/>
                    <a:p>
                      <a:r>
                        <a:rPr lang="tr-TR" dirty="0" smtClean="0"/>
                        <a:t>2</a:t>
                      </a:r>
                      <a:endParaRPr lang="en-US" dirty="0"/>
                    </a:p>
                  </a:txBody>
                  <a:tcPr marL="68580" marR="68580" marT="9525" marB="0" anchor="ctr"/>
                </a:tc>
                <a:tc>
                  <a:txBody>
                    <a:bodyPr/>
                    <a:lstStyle/>
                    <a:p>
                      <a:r>
                        <a:rPr lang="tr-TR" dirty="0"/>
                        <a:t>0</a:t>
                      </a:r>
                      <a:endParaRPr lang="en-US" dirty="0"/>
                    </a:p>
                  </a:txBody>
                  <a:tcPr marL="68580" marR="68580" marT="9525" marB="0" anchor="ctr"/>
                </a:tc>
                <a:tc>
                  <a:txBody>
                    <a:bodyPr/>
                    <a:lstStyle/>
                    <a:p>
                      <a:r>
                        <a:rPr lang="tr-TR" dirty="0" smtClean="0"/>
                        <a:t>1</a:t>
                      </a:r>
                      <a:endParaRPr lang="en-US" dirty="0"/>
                    </a:p>
                  </a:txBody>
                  <a:tcPr marL="68580" marR="68580" marT="9525" marB="0" anchor="ctr"/>
                </a:tc>
                <a:tc>
                  <a:txBody>
                    <a:bodyPr/>
                    <a:lstStyle/>
                    <a:p>
                      <a:r>
                        <a:rPr lang="tr-TR" dirty="0"/>
                        <a:t>0</a:t>
                      </a:r>
                      <a:endParaRPr lang="en-US" dirty="0"/>
                    </a:p>
                  </a:txBody>
                  <a:tcPr marL="68580" marR="68580" marT="9525" marB="0" anchor="ctr"/>
                </a:tc>
                <a:tc>
                  <a:txBody>
                    <a:bodyPr/>
                    <a:lstStyle/>
                    <a:p>
                      <a:r>
                        <a:rPr lang="tr-TR" dirty="0"/>
                        <a:t>0</a:t>
                      </a:r>
                      <a:endParaRPr lang="en-US" dirty="0"/>
                    </a:p>
                  </a:txBody>
                  <a:tcPr marL="68580" marR="68580" marT="9525" marB="0" anchor="ctr"/>
                </a:tc>
                <a:tc>
                  <a:txBody>
                    <a:bodyPr/>
                    <a:lstStyle/>
                    <a:p>
                      <a:r>
                        <a:rPr lang="tr-TR" dirty="0"/>
                        <a:t>1</a:t>
                      </a:r>
                      <a:endParaRPr lang="en-US" dirty="0"/>
                    </a:p>
                  </a:txBody>
                  <a:tcPr marL="68580" marR="68580" marT="9525" marB="0" anchor="ctr"/>
                </a:tc>
                <a:tc>
                  <a:txBody>
                    <a:bodyPr/>
                    <a:lstStyle/>
                    <a:p>
                      <a:r>
                        <a:rPr lang="tr-TR" dirty="0"/>
                        <a:t>0</a:t>
                      </a:r>
                      <a:endParaRPr lang="en-US" dirty="0"/>
                    </a:p>
                  </a:txBody>
                  <a:tcPr marL="68580" marR="68580" marT="9525" marB="0" anchor="ctr"/>
                </a:tc>
                <a:tc>
                  <a:txBody>
                    <a:bodyPr/>
                    <a:lstStyle/>
                    <a:p>
                      <a:r>
                        <a:rPr lang="tr-TR" dirty="0" smtClean="0"/>
                        <a:t>4</a:t>
                      </a:r>
                      <a:endParaRPr lang="en-US" dirty="0"/>
                    </a:p>
                  </a:txBody>
                  <a:tcPr marL="68580" marR="68580" marT="9525" marB="0" anchor="ctr"/>
                </a:tc>
                <a:extLst>
                  <a:ext uri="{0D108BD9-81ED-4DB2-BD59-A6C34878D82A}">
                    <a16:rowId xmlns="" xmlns:a16="http://schemas.microsoft.com/office/drawing/2014/main" val="10002"/>
                  </a:ext>
                </a:extLst>
              </a:tr>
              <a:tr h="490220">
                <a:tc vMerge="1">
                  <a:txBody>
                    <a:bodyPr/>
                    <a:lstStyle/>
                    <a:p>
                      <a:endParaRPr lang="tr-TR"/>
                    </a:p>
                  </a:txBody>
                  <a:tcPr/>
                </a:tc>
                <a:tc>
                  <a:txBody>
                    <a:bodyPr/>
                    <a:lstStyle/>
                    <a:p>
                      <a:pPr>
                        <a:lnSpc>
                          <a:spcPct val="115000"/>
                        </a:lnSpc>
                        <a:spcAft>
                          <a:spcPts val="1000"/>
                        </a:spcAft>
                      </a:pPr>
                      <a:r>
                        <a:rPr lang="tr-TR" sz="1100" dirty="0">
                          <a:effectLst/>
                          <a:latin typeface="Calibri"/>
                          <a:ea typeface="Calibri"/>
                          <a:cs typeface="Times New Roman"/>
                        </a:rPr>
                        <a:t>Eski</a:t>
                      </a:r>
                      <a:r>
                        <a:rPr lang="tr-TR" sz="1100" baseline="0" dirty="0">
                          <a:effectLst/>
                          <a:latin typeface="Calibri"/>
                          <a:ea typeface="Calibri"/>
                          <a:cs typeface="Times New Roman"/>
                        </a:rPr>
                        <a:t> Türk Edebiyatı</a:t>
                      </a:r>
                      <a:endParaRPr lang="tr-TR" sz="1100" dirty="0">
                        <a:effectLst/>
                        <a:latin typeface="Calibri"/>
                        <a:ea typeface="Calibri"/>
                        <a:cs typeface="Times New Roman"/>
                      </a:endParaRPr>
                    </a:p>
                  </a:txBody>
                  <a:tcPr marL="68580" marR="68580" marT="9525" marB="0" anchor="ctr"/>
                </a:tc>
                <a:tc>
                  <a:txBody>
                    <a:bodyPr/>
                    <a:lstStyle/>
                    <a:p>
                      <a:r>
                        <a:rPr lang="tr-TR" dirty="0"/>
                        <a:t>0</a:t>
                      </a:r>
                      <a:endParaRPr lang="en-US" dirty="0"/>
                    </a:p>
                  </a:txBody>
                  <a:tcPr marL="68580" marR="68580" marT="9525" marB="0" anchor="ctr"/>
                </a:tc>
                <a:tc>
                  <a:txBody>
                    <a:bodyPr/>
                    <a:lstStyle/>
                    <a:p>
                      <a:r>
                        <a:rPr lang="tr-TR" dirty="0"/>
                        <a:t>0</a:t>
                      </a:r>
                      <a:endParaRPr lang="en-US" dirty="0"/>
                    </a:p>
                  </a:txBody>
                  <a:tcPr marL="68580" marR="68580" marT="9525" marB="0" anchor="ctr"/>
                </a:tc>
                <a:tc>
                  <a:txBody>
                    <a:bodyPr/>
                    <a:lstStyle/>
                    <a:p>
                      <a:r>
                        <a:rPr lang="tr-TR" dirty="0"/>
                        <a:t>2</a:t>
                      </a:r>
                      <a:endParaRPr lang="en-US" dirty="0"/>
                    </a:p>
                  </a:txBody>
                  <a:tcPr marL="68580" marR="68580" marT="9525" marB="0" anchor="ctr"/>
                </a:tc>
                <a:tc>
                  <a:txBody>
                    <a:bodyPr/>
                    <a:lstStyle/>
                    <a:p>
                      <a:r>
                        <a:rPr lang="tr-TR" dirty="0"/>
                        <a:t>0</a:t>
                      </a:r>
                      <a:endParaRPr lang="en-US" dirty="0"/>
                    </a:p>
                  </a:txBody>
                  <a:tcPr marL="68580" marR="68580" marT="9525" marB="0" anchor="ctr"/>
                </a:tc>
                <a:tc>
                  <a:txBody>
                    <a:bodyPr/>
                    <a:lstStyle/>
                    <a:p>
                      <a:r>
                        <a:rPr lang="tr-TR" dirty="0"/>
                        <a:t>0</a:t>
                      </a:r>
                      <a:endParaRPr lang="en-US" dirty="0"/>
                    </a:p>
                  </a:txBody>
                  <a:tcPr marL="68580" marR="68580" marT="9525" marB="0" anchor="ctr"/>
                </a:tc>
                <a:tc>
                  <a:txBody>
                    <a:bodyPr/>
                    <a:lstStyle/>
                    <a:p>
                      <a:r>
                        <a:rPr lang="tr-TR" dirty="0"/>
                        <a:t>1</a:t>
                      </a:r>
                      <a:endParaRPr lang="en-US" dirty="0"/>
                    </a:p>
                  </a:txBody>
                  <a:tcPr marL="68580" marR="68580" marT="9525" marB="0" anchor="ctr"/>
                </a:tc>
                <a:tc>
                  <a:txBody>
                    <a:bodyPr/>
                    <a:lstStyle/>
                    <a:p>
                      <a:r>
                        <a:rPr lang="tr-TR" dirty="0"/>
                        <a:t>0</a:t>
                      </a:r>
                      <a:endParaRPr lang="en-US" dirty="0"/>
                    </a:p>
                  </a:txBody>
                  <a:tcPr marL="68580" marR="68580" marT="9525" marB="0" anchor="ctr"/>
                </a:tc>
                <a:tc>
                  <a:txBody>
                    <a:bodyPr/>
                    <a:lstStyle/>
                    <a:p>
                      <a:r>
                        <a:rPr lang="tr-TR" dirty="0"/>
                        <a:t>3</a:t>
                      </a:r>
                      <a:endParaRPr lang="en-US" dirty="0"/>
                    </a:p>
                  </a:txBody>
                  <a:tcPr marL="68580" marR="68580" marT="9525" marB="0" anchor="ctr"/>
                </a:tc>
                <a:extLst>
                  <a:ext uri="{0D108BD9-81ED-4DB2-BD59-A6C34878D82A}">
                    <a16:rowId xmlns="" xmlns:a16="http://schemas.microsoft.com/office/drawing/2014/main" val="10003"/>
                  </a:ext>
                </a:extLst>
              </a:tr>
              <a:tr h="490220">
                <a:tc vMerge="1">
                  <a:txBody>
                    <a:bodyPr/>
                    <a:lstStyle/>
                    <a:p>
                      <a:endParaRPr lang="tr-TR"/>
                    </a:p>
                  </a:txBody>
                  <a:tcPr/>
                </a:tc>
                <a:tc>
                  <a:txBody>
                    <a:bodyPr/>
                    <a:lstStyle/>
                    <a:p>
                      <a:pPr>
                        <a:lnSpc>
                          <a:spcPct val="115000"/>
                        </a:lnSpc>
                        <a:spcAft>
                          <a:spcPts val="1000"/>
                        </a:spcAft>
                      </a:pPr>
                      <a:r>
                        <a:rPr lang="tr-TR" sz="1100" dirty="0">
                          <a:effectLst/>
                          <a:latin typeface="Calibri"/>
                          <a:ea typeface="Calibri"/>
                          <a:cs typeface="Times New Roman"/>
                        </a:rPr>
                        <a:t>Türk</a:t>
                      </a:r>
                      <a:r>
                        <a:rPr lang="tr-TR" sz="1100" baseline="0" dirty="0">
                          <a:effectLst/>
                          <a:latin typeface="Calibri"/>
                          <a:ea typeface="Calibri"/>
                          <a:cs typeface="Times New Roman"/>
                        </a:rPr>
                        <a:t> Halk Edebiyatı</a:t>
                      </a:r>
                      <a:endParaRPr lang="tr-TR" sz="1100" dirty="0">
                        <a:effectLst/>
                        <a:latin typeface="Calibri"/>
                        <a:ea typeface="Calibri"/>
                        <a:cs typeface="Times New Roman"/>
                      </a:endParaRPr>
                    </a:p>
                  </a:txBody>
                  <a:tcPr marL="68580" marR="68580" marT="9525" marB="0" anchor="ctr"/>
                </a:tc>
                <a:tc>
                  <a:txBody>
                    <a:bodyPr/>
                    <a:lstStyle/>
                    <a:p>
                      <a:r>
                        <a:rPr lang="tr-TR" dirty="0"/>
                        <a:t>1</a:t>
                      </a:r>
                      <a:endParaRPr lang="en-US" dirty="0"/>
                    </a:p>
                  </a:txBody>
                  <a:tcPr marL="68580" marR="68580" marT="9525" marB="0" anchor="ctr"/>
                </a:tc>
                <a:tc>
                  <a:txBody>
                    <a:bodyPr/>
                    <a:lstStyle/>
                    <a:p>
                      <a:r>
                        <a:rPr lang="tr-TR" dirty="0"/>
                        <a:t>1</a:t>
                      </a:r>
                      <a:endParaRPr lang="en-US" dirty="0"/>
                    </a:p>
                  </a:txBody>
                  <a:tcPr marL="68580" marR="68580" marT="9525" marB="0" anchor="ctr"/>
                </a:tc>
                <a:tc>
                  <a:txBody>
                    <a:bodyPr/>
                    <a:lstStyle/>
                    <a:p>
                      <a:r>
                        <a:rPr lang="tr-TR" dirty="0"/>
                        <a:t>0</a:t>
                      </a:r>
                      <a:endParaRPr lang="en-US" dirty="0"/>
                    </a:p>
                  </a:txBody>
                  <a:tcPr marL="68580" marR="68580" marT="9525" marB="0" anchor="ctr"/>
                </a:tc>
                <a:tc>
                  <a:txBody>
                    <a:bodyPr/>
                    <a:lstStyle/>
                    <a:p>
                      <a:r>
                        <a:rPr lang="tr-TR" dirty="0"/>
                        <a:t>0</a:t>
                      </a:r>
                      <a:endParaRPr lang="en-US" dirty="0"/>
                    </a:p>
                  </a:txBody>
                  <a:tcPr marL="68580" marR="68580" marT="9525" marB="0" anchor="ctr"/>
                </a:tc>
                <a:tc>
                  <a:txBody>
                    <a:bodyPr/>
                    <a:lstStyle/>
                    <a:p>
                      <a:r>
                        <a:rPr lang="tr-TR" dirty="0"/>
                        <a:t>0</a:t>
                      </a:r>
                      <a:endParaRPr lang="en-US" dirty="0"/>
                    </a:p>
                  </a:txBody>
                  <a:tcPr marL="68580" marR="68580" marT="9525" marB="0" anchor="ctr"/>
                </a:tc>
                <a:tc>
                  <a:txBody>
                    <a:bodyPr/>
                    <a:lstStyle/>
                    <a:p>
                      <a:r>
                        <a:rPr lang="tr-TR" dirty="0"/>
                        <a:t>1</a:t>
                      </a:r>
                      <a:endParaRPr lang="en-US" dirty="0"/>
                    </a:p>
                  </a:txBody>
                  <a:tcPr marL="68580" marR="68580" marT="9525" marB="0" anchor="ctr"/>
                </a:tc>
                <a:tc>
                  <a:txBody>
                    <a:bodyPr/>
                    <a:lstStyle/>
                    <a:p>
                      <a:r>
                        <a:rPr lang="tr-TR" dirty="0"/>
                        <a:t>0</a:t>
                      </a:r>
                      <a:endParaRPr lang="en-US" dirty="0"/>
                    </a:p>
                  </a:txBody>
                  <a:tcPr marL="68580" marR="68580" marT="9525" marB="0" anchor="ctr"/>
                </a:tc>
                <a:tc>
                  <a:txBody>
                    <a:bodyPr/>
                    <a:lstStyle/>
                    <a:p>
                      <a:r>
                        <a:rPr lang="tr-TR" dirty="0"/>
                        <a:t>3</a:t>
                      </a:r>
                      <a:endParaRPr lang="en-US" dirty="0"/>
                    </a:p>
                  </a:txBody>
                  <a:tcPr marL="68580" marR="68580" marT="9525" marB="0" anchor="ctr"/>
                </a:tc>
                <a:extLst>
                  <a:ext uri="{0D108BD9-81ED-4DB2-BD59-A6C34878D82A}">
                    <a16:rowId xmlns="" xmlns:a16="http://schemas.microsoft.com/office/drawing/2014/main" val="10004"/>
                  </a:ext>
                </a:extLst>
              </a:tr>
              <a:tr h="490220">
                <a:tc vMerge="1">
                  <a:txBody>
                    <a:bodyPr/>
                    <a:lstStyle/>
                    <a:p>
                      <a:endParaRPr lang="tr-TR"/>
                    </a:p>
                  </a:txBody>
                  <a:tcPr/>
                </a:tc>
                <a:tc>
                  <a:txBody>
                    <a:bodyPr/>
                    <a:lstStyle/>
                    <a:p>
                      <a:pPr>
                        <a:lnSpc>
                          <a:spcPct val="115000"/>
                        </a:lnSpc>
                        <a:spcAft>
                          <a:spcPts val="1000"/>
                        </a:spcAft>
                      </a:pPr>
                      <a:r>
                        <a:rPr lang="tr-TR" sz="1100" dirty="0">
                          <a:effectLst/>
                        </a:rPr>
                        <a:t>Yeni Türk Edebiyatı </a:t>
                      </a:r>
                      <a:endParaRPr lang="tr-TR" sz="1100" dirty="0">
                        <a:effectLst/>
                        <a:latin typeface="Calibri"/>
                        <a:ea typeface="Calibri"/>
                        <a:cs typeface="Times New Roman"/>
                      </a:endParaRPr>
                    </a:p>
                  </a:txBody>
                  <a:tcPr marL="68580" marR="68580" marT="9525" marB="0" anchor="ctr"/>
                </a:tc>
                <a:tc>
                  <a:txBody>
                    <a:bodyPr/>
                    <a:lstStyle/>
                    <a:p>
                      <a:r>
                        <a:rPr lang="tr-TR" dirty="0"/>
                        <a:t>1</a:t>
                      </a:r>
                      <a:endParaRPr lang="en-US" dirty="0"/>
                    </a:p>
                  </a:txBody>
                  <a:tcPr marL="68580" marR="68580" marT="9525" marB="0" anchor="ctr"/>
                </a:tc>
                <a:tc>
                  <a:txBody>
                    <a:bodyPr/>
                    <a:lstStyle/>
                    <a:p>
                      <a:r>
                        <a:rPr lang="tr-TR" dirty="0" smtClean="0"/>
                        <a:t>1</a:t>
                      </a:r>
                      <a:endParaRPr lang="en-US" dirty="0"/>
                    </a:p>
                  </a:txBody>
                  <a:tcPr marL="68580" marR="68580" marT="9525" marB="0" anchor="ctr"/>
                </a:tc>
                <a:tc>
                  <a:txBody>
                    <a:bodyPr/>
                    <a:lstStyle/>
                    <a:p>
                      <a:r>
                        <a:rPr lang="tr-TR" dirty="0"/>
                        <a:t>1</a:t>
                      </a:r>
                      <a:endParaRPr lang="en-US" dirty="0"/>
                    </a:p>
                  </a:txBody>
                  <a:tcPr marL="68580" marR="68580" marT="9525" marB="0" anchor="ctr"/>
                </a:tc>
                <a:tc>
                  <a:txBody>
                    <a:bodyPr/>
                    <a:lstStyle/>
                    <a:p>
                      <a:r>
                        <a:rPr lang="en-US" dirty="0"/>
                        <a:t>0</a:t>
                      </a:r>
                    </a:p>
                  </a:txBody>
                  <a:tcPr marL="68580" marR="68580" marT="9525" marB="0" anchor="ctr"/>
                </a:tc>
                <a:tc>
                  <a:txBody>
                    <a:bodyPr/>
                    <a:lstStyle/>
                    <a:p>
                      <a:r>
                        <a:rPr lang="en-US" dirty="0"/>
                        <a:t>0</a:t>
                      </a:r>
                    </a:p>
                  </a:txBody>
                  <a:tcPr marL="68580" marR="68580" marT="9525" marB="0" anchor="ctr"/>
                </a:tc>
                <a:tc>
                  <a:txBody>
                    <a:bodyPr/>
                    <a:lstStyle/>
                    <a:p>
                      <a:r>
                        <a:rPr lang="tr-TR" dirty="0"/>
                        <a:t>3</a:t>
                      </a:r>
                      <a:endParaRPr lang="en-US" dirty="0"/>
                    </a:p>
                  </a:txBody>
                  <a:tcPr marL="68580" marR="68580" marT="9525" marB="0" anchor="ctr"/>
                </a:tc>
                <a:tc>
                  <a:txBody>
                    <a:bodyPr/>
                    <a:lstStyle/>
                    <a:p>
                      <a:r>
                        <a:rPr lang="en-US" dirty="0"/>
                        <a:t>0</a:t>
                      </a:r>
                    </a:p>
                  </a:txBody>
                  <a:tcPr marL="68580" marR="68580" marT="9525" marB="0" anchor="ctr"/>
                </a:tc>
                <a:tc>
                  <a:txBody>
                    <a:bodyPr/>
                    <a:lstStyle/>
                    <a:p>
                      <a:r>
                        <a:rPr lang="tr-TR" dirty="0"/>
                        <a:t>6</a:t>
                      </a:r>
                      <a:endParaRPr lang="en-US" dirty="0"/>
                    </a:p>
                  </a:txBody>
                  <a:tcPr marL="68580" marR="68580" marT="9525" marB="0" anchor="ctr"/>
                </a:tc>
                <a:extLst>
                  <a:ext uri="{0D108BD9-81ED-4DB2-BD59-A6C34878D82A}">
                    <a16:rowId xmlns="" xmlns:a16="http://schemas.microsoft.com/office/drawing/2014/main" val="10005"/>
                  </a:ext>
                </a:extLst>
              </a:tr>
              <a:tr h="490220">
                <a:tc gridSpan="2">
                  <a:txBody>
                    <a:bodyPr/>
                    <a:lstStyle/>
                    <a:p>
                      <a:pPr>
                        <a:lnSpc>
                          <a:spcPct val="115000"/>
                        </a:lnSpc>
                        <a:spcAft>
                          <a:spcPts val="1000"/>
                        </a:spcAft>
                      </a:pPr>
                      <a:r>
                        <a:rPr lang="tr-TR" sz="1100" dirty="0">
                          <a:effectLst/>
                        </a:rPr>
                        <a:t>TOPLAM</a:t>
                      </a:r>
                      <a:endParaRPr lang="tr-TR" sz="1100" dirty="0">
                        <a:effectLst/>
                        <a:latin typeface="Calibri"/>
                        <a:ea typeface="Calibri"/>
                        <a:cs typeface="Times New Roman"/>
                      </a:endParaRPr>
                    </a:p>
                  </a:txBody>
                  <a:tcPr marL="68580" marR="68580" marT="9525" marB="0" anchor="ctr"/>
                </a:tc>
                <a:tc hMerge="1">
                  <a:txBody>
                    <a:bodyPr/>
                    <a:lstStyle/>
                    <a:p>
                      <a:endParaRPr lang="tr-TR"/>
                    </a:p>
                  </a:txBody>
                  <a:tcPr/>
                </a:tc>
                <a:tc>
                  <a:txBody>
                    <a:bodyPr/>
                    <a:lstStyle/>
                    <a:p>
                      <a:r>
                        <a:rPr lang="tr-TR" dirty="0"/>
                        <a:t>4</a:t>
                      </a:r>
                      <a:endParaRPr lang="en-US" dirty="0"/>
                    </a:p>
                  </a:txBody>
                  <a:tcPr marL="68580" marR="68580" marT="9525" marB="0" anchor="ctr"/>
                </a:tc>
                <a:tc>
                  <a:txBody>
                    <a:bodyPr/>
                    <a:lstStyle/>
                    <a:p>
                      <a:r>
                        <a:rPr lang="tr-TR" dirty="0"/>
                        <a:t>3</a:t>
                      </a:r>
                      <a:endParaRPr lang="en-US" dirty="0"/>
                    </a:p>
                  </a:txBody>
                  <a:tcPr marL="68580" marR="68580" marT="9525" marB="0" anchor="ctr"/>
                </a:tc>
                <a:tc>
                  <a:txBody>
                    <a:bodyPr/>
                    <a:lstStyle/>
                    <a:p>
                      <a:r>
                        <a:rPr lang="tr-TR" dirty="0" smtClean="0"/>
                        <a:t>4</a:t>
                      </a:r>
                      <a:endParaRPr lang="en-US" dirty="0"/>
                    </a:p>
                  </a:txBody>
                  <a:tcPr marL="68580" marR="68580" marT="9525" marB="0" anchor="ctr"/>
                </a:tc>
                <a:tc>
                  <a:txBody>
                    <a:bodyPr/>
                    <a:lstStyle/>
                    <a:p>
                      <a:r>
                        <a:rPr lang="en-US" dirty="0"/>
                        <a:t>0</a:t>
                      </a:r>
                    </a:p>
                  </a:txBody>
                  <a:tcPr marL="68580" marR="68580" marT="9525" marB="0" anchor="ctr"/>
                </a:tc>
                <a:tc>
                  <a:txBody>
                    <a:bodyPr/>
                    <a:lstStyle/>
                    <a:p>
                      <a:r>
                        <a:rPr lang="en-US" dirty="0"/>
                        <a:t>0</a:t>
                      </a:r>
                    </a:p>
                  </a:txBody>
                  <a:tcPr marL="68580" marR="68580" marT="9525" marB="0" anchor="ctr"/>
                </a:tc>
                <a:tc>
                  <a:txBody>
                    <a:bodyPr/>
                    <a:lstStyle/>
                    <a:p>
                      <a:r>
                        <a:rPr lang="tr-TR" dirty="0"/>
                        <a:t>8</a:t>
                      </a:r>
                      <a:endParaRPr lang="en-US" dirty="0"/>
                    </a:p>
                  </a:txBody>
                  <a:tcPr marL="68580" marR="68580" marT="9525" marB="0" anchor="ctr"/>
                </a:tc>
                <a:tc>
                  <a:txBody>
                    <a:bodyPr/>
                    <a:lstStyle/>
                    <a:p>
                      <a:r>
                        <a:rPr lang="en-US" dirty="0"/>
                        <a:t>0</a:t>
                      </a:r>
                    </a:p>
                  </a:txBody>
                  <a:tcPr marL="68580" marR="68580" marT="9525" marB="0" anchor="ctr"/>
                </a:tc>
                <a:tc>
                  <a:txBody>
                    <a:bodyPr/>
                    <a:lstStyle/>
                    <a:p>
                      <a:r>
                        <a:rPr lang="tr-TR" dirty="0" smtClean="0"/>
                        <a:t>19</a:t>
                      </a:r>
                      <a:endParaRPr lang="en-US" dirty="0"/>
                    </a:p>
                  </a:txBody>
                  <a:tcPr marL="68580" marR="68580" marT="9525" marB="0" anchor="ctr"/>
                </a:tc>
                <a:extLst>
                  <a:ext uri="{0D108BD9-81ED-4DB2-BD59-A6C34878D82A}">
                    <a16:rowId xmlns="" xmlns:a16="http://schemas.microsoft.com/office/drawing/2014/main" val="10006"/>
                  </a:ext>
                </a:extLst>
              </a:tr>
              <a:tr h="490220">
                <a:tc gridSpan="2">
                  <a:txBody>
                    <a:bodyPr/>
                    <a:lstStyle/>
                    <a:p>
                      <a:pPr>
                        <a:lnSpc>
                          <a:spcPct val="115000"/>
                        </a:lnSpc>
                        <a:spcAft>
                          <a:spcPts val="1000"/>
                        </a:spcAft>
                      </a:pPr>
                      <a:endParaRPr lang="tr-TR" sz="1100" dirty="0">
                        <a:effectLst/>
                        <a:latin typeface="Calibri"/>
                        <a:ea typeface="Calibri"/>
                        <a:cs typeface="Times New Roman"/>
                      </a:endParaRPr>
                    </a:p>
                  </a:txBody>
                  <a:tcPr marL="68580" marR="68580" marT="9525" marB="0" anchor="ctr"/>
                </a:tc>
                <a:tc hMerge="1">
                  <a:txBody>
                    <a:bodyPr/>
                    <a:lstStyle/>
                    <a:p>
                      <a:endParaRPr lang="tr-TR"/>
                    </a:p>
                  </a:txBody>
                  <a:tcPr/>
                </a:tc>
                <a:tc>
                  <a:txBody>
                    <a:bodyPr/>
                    <a:lstStyle/>
                    <a:p>
                      <a:endParaRPr lang="en-US" dirty="0"/>
                    </a:p>
                  </a:txBody>
                  <a:tcPr marL="68580" marR="68580" marT="9525" marB="0" anchor="ctr"/>
                </a:tc>
                <a:tc>
                  <a:txBody>
                    <a:bodyPr/>
                    <a:lstStyle/>
                    <a:p>
                      <a:endParaRPr lang="en-US" dirty="0"/>
                    </a:p>
                  </a:txBody>
                  <a:tcPr marL="68580" marR="68580" marT="9525" marB="0" anchor="ctr"/>
                </a:tc>
                <a:tc>
                  <a:txBody>
                    <a:bodyPr/>
                    <a:lstStyle/>
                    <a:p>
                      <a:endParaRPr lang="en-US" dirty="0"/>
                    </a:p>
                  </a:txBody>
                  <a:tcPr marL="68580" marR="68580" marT="9525" marB="0" anchor="ctr"/>
                </a:tc>
                <a:tc>
                  <a:txBody>
                    <a:bodyPr/>
                    <a:lstStyle/>
                    <a:p>
                      <a:endParaRPr lang="en-US" dirty="0"/>
                    </a:p>
                  </a:txBody>
                  <a:tcPr marL="68580" marR="68580" marT="9525" marB="0" anchor="ctr"/>
                </a:tc>
                <a:tc>
                  <a:txBody>
                    <a:bodyPr/>
                    <a:lstStyle/>
                    <a:p>
                      <a:endParaRPr lang="en-US" dirty="0"/>
                    </a:p>
                  </a:txBody>
                  <a:tcPr marL="68580" marR="68580" marT="9525" marB="0" anchor="ctr"/>
                </a:tc>
                <a:tc>
                  <a:txBody>
                    <a:bodyPr/>
                    <a:lstStyle/>
                    <a:p>
                      <a:endParaRPr lang="en-US" dirty="0"/>
                    </a:p>
                  </a:txBody>
                  <a:tcPr marL="68580" marR="68580" marT="9525" marB="0" anchor="ctr"/>
                </a:tc>
                <a:tc>
                  <a:txBody>
                    <a:bodyPr/>
                    <a:lstStyle/>
                    <a:p>
                      <a:endParaRPr lang="en-US" dirty="0"/>
                    </a:p>
                  </a:txBody>
                  <a:tcPr marL="68580" marR="68580" marT="9525" marB="0" anchor="ctr"/>
                </a:tc>
                <a:tc>
                  <a:txBody>
                    <a:bodyPr/>
                    <a:lstStyle/>
                    <a:p>
                      <a:endParaRPr lang="en-US" dirty="0"/>
                    </a:p>
                  </a:txBody>
                  <a:tcPr marL="68580" marR="68580" marT="9525" marB="0" anchor="ctr"/>
                </a:tc>
                <a:extLst>
                  <a:ext uri="{0D108BD9-81ED-4DB2-BD59-A6C34878D82A}">
                    <a16:rowId xmlns="" xmlns:a16="http://schemas.microsoft.com/office/drawing/2014/main" val="10007"/>
                  </a:ext>
                </a:extLst>
              </a:tr>
            </a:tbl>
          </a:graphicData>
        </a:graphic>
      </p:graphicFrame>
      <p:sp>
        <p:nvSpPr>
          <p:cNvPr id="3" name="TextBox 2"/>
          <p:cNvSpPr txBox="1"/>
          <p:nvPr/>
        </p:nvSpPr>
        <p:spPr>
          <a:xfrm>
            <a:off x="971600" y="764704"/>
            <a:ext cx="7128792" cy="400110"/>
          </a:xfrm>
          <a:prstGeom prst="rect">
            <a:avLst/>
          </a:prstGeom>
          <a:solidFill>
            <a:schemeClr val="bg2"/>
          </a:solidFill>
        </p:spPr>
        <p:txBody>
          <a:bodyPr wrap="square" rtlCol="0">
            <a:spAutoFit/>
          </a:bodyPr>
          <a:lstStyle/>
          <a:p>
            <a:pPr algn="ctr"/>
            <a:r>
              <a:rPr lang="tr-TR" sz="2000" b="1" dirty="0">
                <a:solidFill>
                  <a:schemeClr val="tx1">
                    <a:lumMod val="65000"/>
                    <a:lumOff val="35000"/>
                  </a:schemeClr>
                </a:solidFill>
              </a:rPr>
              <a:t>AKADEMİK PERSONEL DAĞILIMI</a:t>
            </a:r>
          </a:p>
        </p:txBody>
      </p:sp>
      <p:sp>
        <p:nvSpPr>
          <p:cNvPr id="2" name="Slayt Numarası Yer Tutucusu 1"/>
          <p:cNvSpPr>
            <a:spLocks noGrp="1"/>
          </p:cNvSpPr>
          <p:nvPr>
            <p:ph type="sldNum" sz="quarter" idx="12"/>
          </p:nvPr>
        </p:nvSpPr>
        <p:spPr/>
        <p:txBody>
          <a:bodyPr/>
          <a:lstStyle/>
          <a:p>
            <a:fld id="{96E669E4-FC97-441C-8462-F29473792A38}" type="slidenum">
              <a:rPr lang="tr-TR" smtClean="0"/>
              <a:pPr/>
              <a:t>15</a:t>
            </a:fld>
            <a:endParaRPr lang="tr-TR"/>
          </a:p>
        </p:txBody>
      </p:sp>
    </p:spTree>
    <p:extLst>
      <p:ext uri="{BB962C8B-B14F-4D97-AF65-F5344CB8AC3E}">
        <p14:creationId xmlns:p14="http://schemas.microsoft.com/office/powerpoint/2010/main" val="2449972384"/>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5539" name="Rectangle 3"/>
          <p:cNvSpPr>
            <a:spLocks noGrp="1"/>
          </p:cNvSpPr>
          <p:nvPr>
            <p:ph idx="1"/>
          </p:nvPr>
        </p:nvSpPr>
        <p:spPr>
          <a:xfrm>
            <a:off x="569297" y="1052736"/>
            <a:ext cx="7992888" cy="582959"/>
          </a:xfrm>
          <a:solidFill>
            <a:schemeClr val="bg2"/>
          </a:solidFill>
          <a:ln>
            <a:noFill/>
          </a:ln>
        </p:spPr>
        <p:style>
          <a:lnRef idx="3">
            <a:schemeClr val="lt1"/>
          </a:lnRef>
          <a:fillRef idx="1">
            <a:schemeClr val="accent3"/>
          </a:fillRef>
          <a:effectRef idx="1">
            <a:schemeClr val="accent3"/>
          </a:effectRef>
          <a:fontRef idx="minor">
            <a:schemeClr val="lt1"/>
          </a:fontRef>
        </p:style>
        <p:txBody>
          <a:bodyPr>
            <a:normAutofit fontScale="25000" lnSpcReduction="20000"/>
          </a:bodyPr>
          <a:lstStyle/>
          <a:p>
            <a:pPr>
              <a:buFont typeface="Arial" charset="0"/>
              <a:buNone/>
            </a:pPr>
            <a:endParaRPr lang="tr-TR" b="1" dirty="0">
              <a:solidFill>
                <a:schemeClr val="accent3">
                  <a:lumMod val="20000"/>
                  <a:lumOff val="80000"/>
                </a:schemeClr>
              </a:solidFill>
            </a:endParaRPr>
          </a:p>
          <a:p>
            <a:pPr algn="ctr">
              <a:buFont typeface="Arial" charset="0"/>
              <a:buNone/>
            </a:pPr>
            <a:r>
              <a:rPr lang="tr-TR" sz="8000" b="1" dirty="0">
                <a:solidFill>
                  <a:schemeClr val="tx1">
                    <a:lumMod val="65000"/>
                    <a:lumOff val="35000"/>
                  </a:schemeClr>
                </a:solidFill>
              </a:rPr>
              <a:t> BÖLÜM KOORDİNATÖRLÜKLERİ </a:t>
            </a:r>
          </a:p>
        </p:txBody>
      </p:sp>
      <p:sp>
        <p:nvSpPr>
          <p:cNvPr id="4" name="_s33826"/>
          <p:cNvSpPr>
            <a:spLocks noChangeArrowheads="1"/>
          </p:cNvSpPr>
          <p:nvPr/>
        </p:nvSpPr>
        <p:spPr bwMode="auto">
          <a:xfrm>
            <a:off x="592689" y="1988840"/>
            <a:ext cx="3456254" cy="864096"/>
          </a:xfrm>
          <a:prstGeom prst="roundRect">
            <a:avLst>
              <a:gd name="adj" fmla="val 16667"/>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a:defRPr/>
            </a:pPr>
            <a:r>
              <a:rPr lang="tr-TR" sz="1500" b="1" dirty="0">
                <a:solidFill>
                  <a:schemeClr val="bg1"/>
                </a:solidFill>
                <a:cs typeface="Arial" charset="0"/>
              </a:rPr>
              <a:t>KALİTE KOORDİNATÖRÜ</a:t>
            </a:r>
            <a:br>
              <a:rPr lang="tr-TR" sz="1500" b="1" dirty="0">
                <a:solidFill>
                  <a:schemeClr val="bg1"/>
                </a:solidFill>
                <a:cs typeface="Arial" charset="0"/>
              </a:rPr>
            </a:br>
            <a:r>
              <a:rPr lang="tr-TR" sz="1500" b="1" dirty="0">
                <a:solidFill>
                  <a:schemeClr val="tx1"/>
                </a:solidFill>
                <a:cs typeface="Arial" charset="0"/>
              </a:rPr>
              <a:t>DOÇ. DR. MERİÇ HARMANCI</a:t>
            </a:r>
          </a:p>
          <a:p>
            <a:pPr algn="ctr">
              <a:defRPr/>
            </a:pPr>
            <a:endParaRPr lang="tr-TR" sz="1500" b="1" dirty="0">
              <a:solidFill>
                <a:schemeClr val="bg1"/>
              </a:solidFill>
              <a:cs typeface="Arial" charset="0"/>
            </a:endParaRPr>
          </a:p>
        </p:txBody>
      </p:sp>
      <p:sp>
        <p:nvSpPr>
          <p:cNvPr id="9" name="_s33826"/>
          <p:cNvSpPr>
            <a:spLocks noChangeArrowheads="1"/>
          </p:cNvSpPr>
          <p:nvPr/>
        </p:nvSpPr>
        <p:spPr bwMode="auto">
          <a:xfrm>
            <a:off x="4932040" y="3212976"/>
            <a:ext cx="3488958" cy="792088"/>
          </a:xfrm>
          <a:prstGeom prst="roundRect">
            <a:avLst>
              <a:gd name="adj" fmla="val 16667"/>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a:endParaRPr lang="tr-TR" sz="1500" b="1" dirty="0">
              <a:solidFill>
                <a:schemeClr val="bg1"/>
              </a:solidFill>
              <a:cs typeface="Arial" charset="0"/>
            </a:endParaRPr>
          </a:p>
          <a:p>
            <a:pPr algn="ctr"/>
            <a:r>
              <a:rPr lang="tr-TR" sz="1500" b="1" dirty="0">
                <a:solidFill>
                  <a:schemeClr val="bg1"/>
                </a:solidFill>
                <a:cs typeface="Arial" charset="0"/>
              </a:rPr>
              <a:t>FARABİ KOORDİNATÖRÜ</a:t>
            </a:r>
          </a:p>
          <a:p>
            <a:pPr algn="ctr"/>
            <a:r>
              <a:rPr lang="tr-TR" sz="1500" b="1" dirty="0">
                <a:solidFill>
                  <a:schemeClr val="tx1"/>
                </a:solidFill>
                <a:cs typeface="Arial" charset="0"/>
              </a:rPr>
              <a:t>DOÇ. DR. SEVİM YILMAZ ÖNDER</a:t>
            </a:r>
          </a:p>
          <a:p>
            <a:pPr algn="ctr"/>
            <a:endParaRPr lang="tr-TR" sz="1400" b="1" dirty="0">
              <a:solidFill>
                <a:schemeClr val="bg1"/>
              </a:solidFill>
              <a:cs typeface="Arial" charset="0"/>
            </a:endParaRPr>
          </a:p>
        </p:txBody>
      </p:sp>
      <p:sp>
        <p:nvSpPr>
          <p:cNvPr id="12" name="_s33826"/>
          <p:cNvSpPr>
            <a:spLocks noChangeArrowheads="1"/>
          </p:cNvSpPr>
          <p:nvPr/>
        </p:nvSpPr>
        <p:spPr bwMode="auto">
          <a:xfrm>
            <a:off x="4932038" y="1988840"/>
            <a:ext cx="3488959" cy="864096"/>
          </a:xfrm>
          <a:prstGeom prst="roundRect">
            <a:avLst>
              <a:gd name="adj" fmla="val 16667"/>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a:defRPr/>
            </a:pPr>
            <a:r>
              <a:rPr lang="tr-TR" sz="1500" b="1" dirty="0">
                <a:solidFill>
                  <a:schemeClr val="bg1"/>
                </a:solidFill>
                <a:cs typeface="Arial" charset="0"/>
              </a:rPr>
              <a:t>PROJE KOORDİNATÖRÜ</a:t>
            </a:r>
            <a:br>
              <a:rPr lang="tr-TR" sz="1500" b="1" dirty="0">
                <a:solidFill>
                  <a:schemeClr val="bg1"/>
                </a:solidFill>
                <a:cs typeface="Arial" charset="0"/>
              </a:rPr>
            </a:br>
            <a:r>
              <a:rPr lang="tr-TR" sz="1500" b="1" dirty="0">
                <a:solidFill>
                  <a:schemeClr val="tx1"/>
                </a:solidFill>
                <a:cs typeface="Arial" charset="0"/>
              </a:rPr>
              <a:t>PROF. DR. NİHAYET ARSLAN</a:t>
            </a:r>
          </a:p>
        </p:txBody>
      </p:sp>
      <p:sp>
        <p:nvSpPr>
          <p:cNvPr id="13" name="_s33826"/>
          <p:cNvSpPr>
            <a:spLocks noChangeArrowheads="1"/>
          </p:cNvSpPr>
          <p:nvPr/>
        </p:nvSpPr>
        <p:spPr bwMode="auto">
          <a:xfrm>
            <a:off x="5010475" y="5492254"/>
            <a:ext cx="3384375" cy="864096"/>
          </a:xfrm>
          <a:prstGeom prst="roundRect">
            <a:avLst>
              <a:gd name="adj" fmla="val 16667"/>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a:defRPr/>
            </a:pPr>
            <a:r>
              <a:rPr lang="tr-TR" sz="1500" b="1" dirty="0">
                <a:solidFill>
                  <a:schemeClr val="bg1"/>
                </a:solidFill>
                <a:cs typeface="Arial" charset="0"/>
              </a:rPr>
              <a:t>ERASMUS KOORDİNATÖRÜ</a:t>
            </a:r>
          </a:p>
          <a:p>
            <a:pPr algn="ctr">
              <a:defRPr/>
            </a:pPr>
            <a:r>
              <a:rPr lang="tr-TR" sz="1500" b="1" dirty="0">
                <a:solidFill>
                  <a:schemeClr val="tx1"/>
                </a:solidFill>
                <a:cs typeface="Arial" charset="0"/>
              </a:rPr>
              <a:t>DR. ÖĞR. ÜYESİ FİKRET YILDIRIM</a:t>
            </a:r>
          </a:p>
          <a:p>
            <a:pPr algn="ctr">
              <a:defRPr/>
            </a:pPr>
            <a:endParaRPr lang="tr-TR" sz="1500" b="1" dirty="0">
              <a:solidFill>
                <a:schemeClr val="tx1"/>
              </a:solidFill>
              <a:cs typeface="Arial" charset="0"/>
            </a:endParaRPr>
          </a:p>
        </p:txBody>
      </p:sp>
      <p:sp>
        <p:nvSpPr>
          <p:cNvPr id="2" name="Slayt Numarası Yer Tutucusu 1"/>
          <p:cNvSpPr>
            <a:spLocks noGrp="1"/>
          </p:cNvSpPr>
          <p:nvPr>
            <p:ph type="sldNum" sz="quarter" idx="12"/>
          </p:nvPr>
        </p:nvSpPr>
        <p:spPr/>
        <p:txBody>
          <a:bodyPr/>
          <a:lstStyle/>
          <a:p>
            <a:fld id="{96E669E4-FC97-441C-8462-F29473792A38}" type="slidenum">
              <a:rPr lang="tr-TR" smtClean="0"/>
              <a:pPr/>
              <a:t>16</a:t>
            </a:fld>
            <a:endParaRPr lang="tr-TR"/>
          </a:p>
        </p:txBody>
      </p:sp>
      <p:sp>
        <p:nvSpPr>
          <p:cNvPr id="8" name="_s33826"/>
          <p:cNvSpPr>
            <a:spLocks noChangeArrowheads="1"/>
          </p:cNvSpPr>
          <p:nvPr/>
        </p:nvSpPr>
        <p:spPr bwMode="auto">
          <a:xfrm>
            <a:off x="612852" y="4363690"/>
            <a:ext cx="3384375" cy="865510"/>
          </a:xfrm>
          <a:prstGeom prst="roundRect">
            <a:avLst>
              <a:gd name="adj" fmla="val 16667"/>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a:defRPr/>
            </a:pPr>
            <a:r>
              <a:rPr lang="tr-TR" sz="1500" b="1" dirty="0">
                <a:solidFill>
                  <a:schemeClr val="bg1"/>
                </a:solidFill>
                <a:cs typeface="Arial" charset="0"/>
              </a:rPr>
              <a:t>BOLOGNA KOORDİNATÖRÜ</a:t>
            </a:r>
            <a:br>
              <a:rPr lang="tr-TR" sz="1500" b="1" dirty="0">
                <a:solidFill>
                  <a:schemeClr val="bg1"/>
                </a:solidFill>
                <a:cs typeface="Arial" charset="0"/>
              </a:rPr>
            </a:br>
            <a:r>
              <a:rPr lang="tr-TR" sz="1500" b="1" dirty="0">
                <a:solidFill>
                  <a:schemeClr val="tx1"/>
                </a:solidFill>
                <a:cs typeface="Arial" charset="0"/>
              </a:rPr>
              <a:t>DR. ÖĞR. ÜYESİ İBRAHİM SONA</a:t>
            </a:r>
          </a:p>
        </p:txBody>
      </p:sp>
      <p:sp>
        <p:nvSpPr>
          <p:cNvPr id="10" name="_s33826"/>
          <p:cNvSpPr>
            <a:spLocks noChangeArrowheads="1"/>
          </p:cNvSpPr>
          <p:nvPr/>
        </p:nvSpPr>
        <p:spPr bwMode="auto">
          <a:xfrm>
            <a:off x="4984329" y="4400401"/>
            <a:ext cx="3436668" cy="792088"/>
          </a:xfrm>
          <a:prstGeom prst="roundRect">
            <a:avLst>
              <a:gd name="adj" fmla="val 16667"/>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a:defRPr/>
            </a:pPr>
            <a:r>
              <a:rPr lang="tr-TR" sz="1500" b="1" dirty="0">
                <a:solidFill>
                  <a:schemeClr val="bg1"/>
                </a:solidFill>
                <a:cs typeface="Arial" charset="0"/>
              </a:rPr>
              <a:t>MEVLANA KOORDİNATÖRÜ</a:t>
            </a:r>
            <a:br>
              <a:rPr lang="tr-TR" sz="1500" b="1" dirty="0">
                <a:solidFill>
                  <a:schemeClr val="bg1"/>
                </a:solidFill>
                <a:cs typeface="Arial" charset="0"/>
              </a:rPr>
            </a:br>
            <a:r>
              <a:rPr lang="tr-TR" sz="1500" b="1" dirty="0">
                <a:solidFill>
                  <a:schemeClr val="tx1"/>
                </a:solidFill>
                <a:cs typeface="Arial" charset="0"/>
              </a:rPr>
              <a:t>DR. ÖĞR. ÜYESİ İBRAHİM SONA</a:t>
            </a:r>
          </a:p>
        </p:txBody>
      </p:sp>
      <p:sp>
        <p:nvSpPr>
          <p:cNvPr id="11" name="_s33826"/>
          <p:cNvSpPr>
            <a:spLocks noChangeArrowheads="1"/>
          </p:cNvSpPr>
          <p:nvPr/>
        </p:nvSpPr>
        <p:spPr bwMode="auto">
          <a:xfrm>
            <a:off x="677888" y="5607496"/>
            <a:ext cx="3384375" cy="865237"/>
          </a:xfrm>
          <a:prstGeom prst="roundRect">
            <a:avLst>
              <a:gd name="adj" fmla="val 16667"/>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a:r>
              <a:rPr lang="tr-TR" sz="1200" b="1" dirty="0">
                <a:solidFill>
                  <a:prstClr val="white"/>
                </a:solidFill>
                <a:cs typeface="Arial" charset="0"/>
              </a:rPr>
              <a:t>BÖLÜM AKADEMİK SOSYAL VE KÜLTÜREL ETKİNLİK </a:t>
            </a:r>
          </a:p>
          <a:p>
            <a:pPr algn="ctr"/>
            <a:r>
              <a:rPr lang="tr-TR" sz="1200" b="1" dirty="0">
                <a:solidFill>
                  <a:prstClr val="white"/>
                </a:solidFill>
                <a:cs typeface="Arial" charset="0"/>
              </a:rPr>
              <a:t>KOORDİNATÖRÜ</a:t>
            </a:r>
            <a:br>
              <a:rPr lang="tr-TR" sz="1200" b="1" dirty="0">
                <a:solidFill>
                  <a:prstClr val="white"/>
                </a:solidFill>
                <a:cs typeface="Arial" charset="0"/>
              </a:rPr>
            </a:br>
            <a:r>
              <a:rPr lang="tr-TR" sz="1400" b="1" dirty="0">
                <a:solidFill>
                  <a:schemeClr val="tx1"/>
                </a:solidFill>
                <a:cs typeface="Arial" charset="0"/>
              </a:rPr>
              <a:t>PROF. DR. ZÜHAL ÖLMEZ</a:t>
            </a:r>
          </a:p>
        </p:txBody>
      </p:sp>
      <p:sp>
        <p:nvSpPr>
          <p:cNvPr id="14" name="_s33826">
            <a:extLst>
              <a:ext uri="{FF2B5EF4-FFF2-40B4-BE49-F238E27FC236}">
                <a16:creationId xmlns="" xmlns:a16="http://schemas.microsoft.com/office/drawing/2014/main" id="{71378946-127B-0242-82D3-168D916A07E5}"/>
              </a:ext>
            </a:extLst>
          </p:cNvPr>
          <p:cNvSpPr>
            <a:spLocks noChangeArrowheads="1"/>
          </p:cNvSpPr>
          <p:nvPr/>
        </p:nvSpPr>
        <p:spPr bwMode="auto">
          <a:xfrm>
            <a:off x="641948" y="3121298"/>
            <a:ext cx="3456254" cy="864096"/>
          </a:xfrm>
          <a:prstGeom prst="roundRect">
            <a:avLst>
              <a:gd name="adj" fmla="val 16667"/>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a:defRPr/>
            </a:pPr>
            <a:r>
              <a:rPr lang="tr-TR" sz="1500" b="1" dirty="0">
                <a:solidFill>
                  <a:schemeClr val="bg1"/>
                </a:solidFill>
                <a:cs typeface="Arial" charset="0"/>
              </a:rPr>
              <a:t>FEDEK KOORDİNATÖRÜ</a:t>
            </a:r>
            <a:br>
              <a:rPr lang="tr-TR" sz="1500" b="1" dirty="0">
                <a:solidFill>
                  <a:schemeClr val="bg1"/>
                </a:solidFill>
                <a:cs typeface="Arial" charset="0"/>
              </a:rPr>
            </a:br>
            <a:r>
              <a:rPr lang="tr-TR" sz="1500" b="1" dirty="0">
                <a:solidFill>
                  <a:schemeClr val="tx1"/>
                </a:solidFill>
                <a:cs typeface="Arial" charset="0"/>
              </a:rPr>
              <a:t>DOÇ. DR. MERİÇ HARMANCI</a:t>
            </a:r>
          </a:p>
          <a:p>
            <a:pPr algn="ctr">
              <a:defRPr/>
            </a:pPr>
            <a:endParaRPr lang="tr-TR" sz="1500" b="1" dirty="0">
              <a:solidFill>
                <a:schemeClr val="bg1"/>
              </a:solidFill>
              <a:cs typeface="Arial" charset="0"/>
            </a:endParaRPr>
          </a:p>
        </p:txBody>
      </p:sp>
    </p:spTree>
    <p:extLst>
      <p:ext uri="{BB962C8B-B14F-4D97-AF65-F5344CB8AC3E}">
        <p14:creationId xmlns:p14="http://schemas.microsoft.com/office/powerpoint/2010/main" val="39589070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P spid="8" grpId="0" animBg="1"/>
      <p:bldP spid="10" grpId="0" animBg="1"/>
      <p:bldP spid="11"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314" name="Dikdörtgen 3"/>
          <p:cNvSpPr>
            <a:spLocks noChangeArrowheads="1"/>
          </p:cNvSpPr>
          <p:nvPr/>
        </p:nvSpPr>
        <p:spPr bwMode="auto">
          <a:xfrm>
            <a:off x="1043608" y="2924944"/>
            <a:ext cx="7416824" cy="70788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sz="4000" b="1" dirty="0" smtClean="0">
                <a:effectLst>
                  <a:outerShdw blurRad="38100" dist="38100" dir="2700000" algn="tl">
                    <a:srgbClr val="C0C0C0"/>
                  </a:outerShdw>
                </a:effectLst>
                <a:latin typeface="+mj-lt"/>
              </a:rPr>
              <a:t>ARAŞTIRMA İSTATİSTİKLERİ</a:t>
            </a:r>
            <a:endParaRPr lang="tr-TR" sz="4000" b="1" dirty="0">
              <a:latin typeface="+mj-lt"/>
            </a:endParaRPr>
          </a:p>
        </p:txBody>
      </p:sp>
      <p:sp>
        <p:nvSpPr>
          <p:cNvPr id="3" name="Slayt Numarası Yer Tutucusu 2"/>
          <p:cNvSpPr>
            <a:spLocks noGrp="1"/>
          </p:cNvSpPr>
          <p:nvPr>
            <p:ph type="sldNum" sz="quarter" idx="12"/>
          </p:nvPr>
        </p:nvSpPr>
        <p:spPr/>
        <p:txBody>
          <a:bodyPr/>
          <a:lstStyle/>
          <a:p>
            <a:fld id="{96E669E4-FC97-441C-8462-F29473792A38}" type="slidenum">
              <a:rPr lang="tr-TR" smtClean="0"/>
              <a:pPr/>
              <a:t>17</a:t>
            </a:fld>
            <a:endParaRPr lang="tr-T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04664"/>
            <a:ext cx="2218994" cy="2363567"/>
          </a:xfrm>
          <a:prstGeom prst="rect">
            <a:avLst/>
          </a:prstGeom>
        </p:spPr>
      </p:pic>
    </p:spTree>
    <p:extLst>
      <p:ext uri="{BB962C8B-B14F-4D97-AF65-F5344CB8AC3E}">
        <p14:creationId xmlns:p14="http://schemas.microsoft.com/office/powerpoint/2010/main" val="435742447"/>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836712"/>
            <a:ext cx="7415213" cy="360685"/>
          </a:xfrm>
          <a:solidFill>
            <a:schemeClr val="bg2"/>
          </a:solidFill>
        </p:spPr>
        <p:txBody>
          <a:bodyPr>
            <a:normAutofit fontScale="90000"/>
          </a:bodyPr>
          <a:lstStyle/>
          <a:p>
            <a:pPr algn="ctr"/>
            <a:r>
              <a:rPr lang="tr-TR" sz="2000" b="1" dirty="0" smtClean="0">
                <a:solidFill>
                  <a:schemeClr val="tx1">
                    <a:lumMod val="65000"/>
                    <a:lumOff val="35000"/>
                  </a:schemeClr>
                </a:solidFill>
                <a:latin typeface="+mn-lt"/>
              </a:rPr>
              <a:t> ULUSLARARASI YAYINLAR</a:t>
            </a:r>
            <a:endParaRPr lang="tr-TR" sz="2000" dirty="0">
              <a:solidFill>
                <a:schemeClr val="tx1">
                  <a:lumMod val="65000"/>
                  <a:lumOff val="35000"/>
                </a:schemeClr>
              </a:solidFill>
              <a:latin typeface="+mn-lt"/>
            </a:endParaRPr>
          </a:p>
        </p:txBody>
      </p:sp>
      <p:graphicFrame>
        <p:nvGraphicFramePr>
          <p:cNvPr id="8" name="Chart 7"/>
          <p:cNvGraphicFramePr/>
          <p:nvPr>
            <p:extLst>
              <p:ext uri="{D42A27DB-BD31-4B8C-83A1-F6EECF244321}">
                <p14:modId xmlns:p14="http://schemas.microsoft.com/office/powerpoint/2010/main" val="2610138883"/>
              </p:ext>
            </p:extLst>
          </p:nvPr>
        </p:nvGraphicFramePr>
        <p:xfrm>
          <a:off x="2411760" y="1916832"/>
          <a:ext cx="3744416"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5" name="Metin kutusu 4"/>
          <p:cNvSpPr txBox="1"/>
          <p:nvPr/>
        </p:nvSpPr>
        <p:spPr>
          <a:xfrm>
            <a:off x="1475656" y="1412776"/>
            <a:ext cx="7416824" cy="369332"/>
          </a:xfrm>
          <a:prstGeom prst="rect">
            <a:avLst/>
          </a:prstGeom>
          <a:noFill/>
        </p:spPr>
        <p:txBody>
          <a:bodyPr wrap="square" rtlCol="0">
            <a:spAutoFit/>
          </a:bodyPr>
          <a:lstStyle/>
          <a:p>
            <a:r>
              <a:rPr lang="tr-TR" dirty="0" smtClean="0">
                <a:solidFill>
                  <a:prstClr val="black"/>
                </a:solidFill>
                <a:latin typeface="Calibri"/>
              </a:rPr>
              <a:t>(Not: Minimum son 3 yılı içerecek veriler yer alacak şekilde)</a:t>
            </a:r>
            <a:endParaRPr lang="tr-TR" dirty="0">
              <a:solidFill>
                <a:prstClr val="black"/>
              </a:solidFill>
              <a:latin typeface="Calibri"/>
            </a:endParaRPr>
          </a:p>
        </p:txBody>
      </p:sp>
      <p:sp>
        <p:nvSpPr>
          <p:cNvPr id="3" name="Slayt Numarası Yer Tutucusu 2"/>
          <p:cNvSpPr>
            <a:spLocks noGrp="1"/>
          </p:cNvSpPr>
          <p:nvPr>
            <p:ph type="sldNum" sz="quarter" idx="12"/>
          </p:nvPr>
        </p:nvSpPr>
        <p:spPr/>
        <p:txBody>
          <a:bodyPr/>
          <a:lstStyle/>
          <a:p>
            <a:fld id="{96E669E4-FC97-441C-8462-F29473792A38}" type="slidenum">
              <a:rPr lang="tr-TR" smtClean="0"/>
              <a:t>18</a:t>
            </a:fld>
            <a:endParaRPr lang="tr-TR"/>
          </a:p>
        </p:txBody>
      </p:sp>
    </p:spTree>
    <p:extLst>
      <p:ext uri="{BB962C8B-B14F-4D97-AF65-F5344CB8AC3E}">
        <p14:creationId xmlns:p14="http://schemas.microsoft.com/office/powerpoint/2010/main" val="312165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27584" y="803226"/>
            <a:ext cx="7414592" cy="432048"/>
          </a:xfrm>
          <a:prstGeom prst="rect">
            <a:avLst/>
          </a:prstGeom>
          <a:solidFill>
            <a:schemeClr val="bg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000" b="1" dirty="0" smtClean="0">
                <a:solidFill>
                  <a:schemeClr val="tx1">
                    <a:lumMod val="65000"/>
                    <a:lumOff val="35000"/>
                  </a:schemeClr>
                </a:solidFill>
                <a:latin typeface="+mn-lt"/>
              </a:rPr>
              <a:t> ULUSLARARASI YAYINLAR</a:t>
            </a:r>
            <a:endParaRPr lang="tr-TR" sz="2000" dirty="0">
              <a:solidFill>
                <a:schemeClr val="tx1">
                  <a:lumMod val="65000"/>
                  <a:lumOff val="35000"/>
                </a:schemeClr>
              </a:solidFill>
              <a:latin typeface="+mn-lt"/>
            </a:endParaRPr>
          </a:p>
        </p:txBody>
      </p:sp>
      <p:graphicFrame>
        <p:nvGraphicFramePr>
          <p:cNvPr id="7" name="Chart 6"/>
          <p:cNvGraphicFramePr/>
          <p:nvPr>
            <p:extLst>
              <p:ext uri="{D42A27DB-BD31-4B8C-83A1-F6EECF244321}">
                <p14:modId xmlns:p14="http://schemas.microsoft.com/office/powerpoint/2010/main" val="3347125823"/>
              </p:ext>
            </p:extLst>
          </p:nvPr>
        </p:nvGraphicFramePr>
        <p:xfrm>
          <a:off x="2627784" y="1772816"/>
          <a:ext cx="3096344"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2" name="Slayt Numarası Yer Tutucusu 1"/>
          <p:cNvSpPr>
            <a:spLocks noGrp="1"/>
          </p:cNvSpPr>
          <p:nvPr>
            <p:ph type="sldNum" sz="quarter" idx="12"/>
          </p:nvPr>
        </p:nvSpPr>
        <p:spPr/>
        <p:txBody>
          <a:bodyPr/>
          <a:lstStyle/>
          <a:p>
            <a:fld id="{96E669E4-FC97-441C-8462-F29473792A38}" type="slidenum">
              <a:rPr lang="tr-TR" smtClean="0"/>
              <a:t>19</a:t>
            </a:fld>
            <a:endParaRPr lang="tr-TR"/>
          </a:p>
        </p:txBody>
      </p:sp>
    </p:spTree>
    <p:extLst>
      <p:ext uri="{BB962C8B-B14F-4D97-AF65-F5344CB8AC3E}">
        <p14:creationId xmlns:p14="http://schemas.microsoft.com/office/powerpoint/2010/main" val="292883355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2</a:t>
            </a:fld>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461598"/>
            <a:ext cx="2218994" cy="2363567"/>
          </a:xfrm>
          <a:prstGeom prst="rect">
            <a:avLst/>
          </a:prstGeom>
        </p:spPr>
      </p:pic>
      <p:sp>
        <p:nvSpPr>
          <p:cNvPr id="6" name="Dikdörtgen 3"/>
          <p:cNvSpPr>
            <a:spLocks noGrp="1" noChangeArrowheads="1"/>
          </p:cNvSpPr>
          <p:nvPr>
            <p:ph idx="1"/>
          </p:nvPr>
        </p:nvSpPr>
        <p:spPr bwMode="auto">
          <a:xfrm>
            <a:off x="457200" y="2825165"/>
            <a:ext cx="8363272" cy="70788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marL="0" indent="0" algn="ctr">
              <a:buNone/>
            </a:pPr>
            <a:r>
              <a:rPr lang="tr-TR" sz="4000" b="1" dirty="0">
                <a:latin typeface="+mj-lt"/>
              </a:rPr>
              <a:t>YILDIZ TEKNİK ÜNİVERSİTESİ</a:t>
            </a:r>
          </a:p>
        </p:txBody>
      </p:sp>
    </p:spTree>
    <p:extLst>
      <p:ext uri="{BB962C8B-B14F-4D97-AF65-F5344CB8AC3E}">
        <p14:creationId xmlns:p14="http://schemas.microsoft.com/office/powerpoint/2010/main" val="4114833324"/>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27584" y="803226"/>
            <a:ext cx="7414592" cy="432048"/>
          </a:xfrm>
          <a:prstGeom prst="rect">
            <a:avLst/>
          </a:prstGeom>
          <a:solidFill>
            <a:schemeClr val="bg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000" b="1" dirty="0" smtClean="0">
                <a:solidFill>
                  <a:schemeClr val="tx1">
                    <a:lumMod val="65000"/>
                    <a:lumOff val="35000"/>
                  </a:schemeClr>
                </a:solidFill>
                <a:latin typeface="+mn-lt"/>
              </a:rPr>
              <a:t> PROJELER</a:t>
            </a:r>
            <a:endParaRPr lang="tr-TR" sz="2000" dirty="0">
              <a:solidFill>
                <a:schemeClr val="tx1">
                  <a:lumMod val="65000"/>
                  <a:lumOff val="35000"/>
                </a:schemeClr>
              </a:solidFill>
              <a:latin typeface="+mn-lt"/>
            </a:endParaRPr>
          </a:p>
        </p:txBody>
      </p:sp>
      <p:sp>
        <p:nvSpPr>
          <p:cNvPr id="2" name="Metin kutusu 1"/>
          <p:cNvSpPr txBox="1"/>
          <p:nvPr/>
        </p:nvSpPr>
        <p:spPr>
          <a:xfrm>
            <a:off x="900708" y="1445579"/>
            <a:ext cx="7487716" cy="3096745"/>
          </a:xfrm>
          <a:prstGeom prst="rect">
            <a:avLst/>
          </a:prstGeom>
          <a:noFill/>
        </p:spPr>
        <p:txBody>
          <a:bodyPr wrap="square" rtlCol="0">
            <a:spAutoFit/>
          </a:bodyPr>
          <a:lstStyle/>
          <a:p>
            <a:r>
              <a:rPr lang="tr-TR" sz="1400" dirty="0" smtClean="0"/>
              <a:t>Öğretim Üye ve Elemanlarının son 3 yılda gerçekleştirdiği veya hali hazırda devam ettirdiği projelerin başlıkları, yürütücüleri ve türleri (</a:t>
            </a:r>
            <a:r>
              <a:rPr lang="tr-TR" sz="1400" dirty="0" err="1" smtClean="0"/>
              <a:t>Bapk</a:t>
            </a:r>
            <a:r>
              <a:rPr lang="tr-TR" sz="1400" dirty="0" smtClean="0"/>
              <a:t>, </a:t>
            </a:r>
            <a:r>
              <a:rPr lang="tr-TR" sz="1400" dirty="0" err="1" smtClean="0"/>
              <a:t>Tübitak</a:t>
            </a:r>
            <a:r>
              <a:rPr lang="tr-TR" sz="1400" dirty="0" smtClean="0"/>
              <a:t>, AB, vs.). </a:t>
            </a:r>
          </a:p>
          <a:p>
            <a:endParaRPr lang="tr-TR" sz="1400" dirty="0"/>
          </a:p>
          <a:p>
            <a:r>
              <a:rPr lang="tr-TR" sz="1400" dirty="0" smtClean="0"/>
              <a:t>Dış destekli projelere başvuru sayısı: 1</a:t>
            </a:r>
          </a:p>
          <a:p>
            <a:r>
              <a:rPr lang="tr-TR" sz="1400" dirty="0" smtClean="0"/>
              <a:t>Yürürlükte olan dış destekli proje sayısı: 2</a:t>
            </a:r>
          </a:p>
          <a:p>
            <a:r>
              <a:rPr lang="tr-TR" sz="1400" dirty="0" smtClean="0"/>
              <a:t>2019 yılı içinde tamamlanmış dış destekli proje sayısı: 1</a:t>
            </a:r>
            <a:endParaRPr lang="tr-TR" dirty="0" smtClean="0"/>
          </a:p>
          <a:p>
            <a:endParaRPr lang="tr-TR" dirty="0" smtClean="0"/>
          </a:p>
          <a:p>
            <a:r>
              <a:rPr lang="tr-TR" dirty="0" smtClean="0"/>
              <a:t>2019’da yürürlükte olan / tamamlanan projeler:</a:t>
            </a:r>
            <a:endParaRPr lang="tr-TR" dirty="0"/>
          </a:p>
          <a:p>
            <a:pPr marL="342900" lvl="0" indent="-342900">
              <a:lnSpc>
                <a:spcPct val="115000"/>
              </a:lnSpc>
              <a:spcAft>
                <a:spcPts val="0"/>
              </a:spcAft>
              <a:buFont typeface="+mj-lt"/>
              <a:buAutoNum type="arabicPeriod"/>
            </a:pPr>
            <a:r>
              <a:rPr lang="tr-TR" sz="1400" dirty="0">
                <a:ea typeface="MS Mincho"/>
              </a:rPr>
              <a:t>Selim İleri'nin Bütün Eserlerinde İstanbul, </a:t>
            </a:r>
            <a:r>
              <a:rPr lang="tr-TR" sz="1400" dirty="0" smtClean="0">
                <a:ea typeface="MS Mincho"/>
              </a:rPr>
              <a:t>2017-2019 (Diğer)</a:t>
            </a:r>
            <a:endParaRPr lang="tr-TR" sz="1400" dirty="0">
              <a:ea typeface="MS Mincho"/>
            </a:endParaRPr>
          </a:p>
          <a:p>
            <a:pPr marL="342900" lvl="0" indent="-342900">
              <a:lnSpc>
                <a:spcPct val="115000"/>
              </a:lnSpc>
              <a:spcAft>
                <a:spcPts val="0"/>
              </a:spcAft>
              <a:buFont typeface="+mj-lt"/>
              <a:buAutoNum type="arabicPeriod"/>
            </a:pPr>
            <a:r>
              <a:rPr lang="tr-TR" sz="1400" dirty="0">
                <a:ea typeface="MS Mincho"/>
              </a:rPr>
              <a:t>Türk Edebiyatı İsimler Sözlüğü II (20. Yüzyıldan Günümüze 1860-1985), </a:t>
            </a:r>
            <a:r>
              <a:rPr lang="tr-TR" sz="1400" dirty="0" smtClean="0">
                <a:ea typeface="MS Mincho"/>
              </a:rPr>
              <a:t>2017-2020 (diğer)</a:t>
            </a:r>
            <a:endParaRPr lang="tr-TR" sz="1400" dirty="0">
              <a:ea typeface="MS Mincho"/>
            </a:endParaRPr>
          </a:p>
          <a:p>
            <a:pPr marL="342900" lvl="0" indent="-342900">
              <a:lnSpc>
                <a:spcPct val="115000"/>
              </a:lnSpc>
              <a:spcAft>
                <a:spcPts val="1000"/>
              </a:spcAft>
              <a:buFont typeface="+mj-lt"/>
              <a:buAutoNum type="arabicPeriod"/>
            </a:pPr>
            <a:r>
              <a:rPr lang="tr-TR" sz="1400" dirty="0">
                <a:ea typeface="MS Mincho"/>
              </a:rPr>
              <a:t> </a:t>
            </a:r>
            <a:r>
              <a:rPr lang="tr-TR" sz="1400" dirty="0"/>
              <a:t>Şor </a:t>
            </a:r>
            <a:r>
              <a:rPr lang="tr-TR" sz="1400" dirty="0" smtClean="0"/>
              <a:t>Masalları, (BAP) 2019-2022</a:t>
            </a:r>
            <a:endParaRPr lang="tr-TR" sz="1400" dirty="0">
              <a:latin typeface="Times New Roman"/>
              <a:ea typeface="MS Mincho"/>
            </a:endParaRPr>
          </a:p>
          <a:p>
            <a:endParaRPr lang="tr-TR" sz="1400" dirty="0"/>
          </a:p>
        </p:txBody>
      </p:sp>
      <p:sp>
        <p:nvSpPr>
          <p:cNvPr id="3" name="Slayt Numarası Yer Tutucusu 2"/>
          <p:cNvSpPr>
            <a:spLocks noGrp="1"/>
          </p:cNvSpPr>
          <p:nvPr>
            <p:ph type="sldNum" sz="quarter" idx="12"/>
          </p:nvPr>
        </p:nvSpPr>
        <p:spPr/>
        <p:txBody>
          <a:bodyPr/>
          <a:lstStyle/>
          <a:p>
            <a:fld id="{96E669E4-FC97-441C-8462-F29473792A38}" type="slidenum">
              <a:rPr lang="tr-TR" smtClean="0"/>
              <a:t>20</a:t>
            </a:fld>
            <a:endParaRPr lang="tr-TR"/>
          </a:p>
        </p:txBody>
      </p:sp>
    </p:spTree>
    <p:extLst>
      <p:ext uri="{BB962C8B-B14F-4D97-AF65-F5344CB8AC3E}">
        <p14:creationId xmlns:p14="http://schemas.microsoft.com/office/powerpoint/2010/main" val="197213062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Başlık 1"/>
          <p:cNvSpPr>
            <a:spLocks noGrp="1"/>
          </p:cNvSpPr>
          <p:nvPr>
            <p:ph type="title"/>
          </p:nvPr>
        </p:nvSpPr>
        <p:spPr>
          <a:xfrm>
            <a:off x="683568" y="2924944"/>
            <a:ext cx="7560840" cy="720080"/>
          </a:xfrm>
          <a:solidFill>
            <a:schemeClr val="bg2"/>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tr-TR" dirty="0">
                <a:solidFill>
                  <a:schemeClr val="tx1">
                    <a:lumMod val="65000"/>
                    <a:lumOff val="35000"/>
                  </a:schemeClr>
                </a:solidFill>
              </a:rPr>
              <a:t> LİSANS</a:t>
            </a:r>
          </a:p>
        </p:txBody>
      </p:sp>
      <p:sp>
        <p:nvSpPr>
          <p:cNvPr id="2" name="Slayt Numarası Yer Tutucusu 1"/>
          <p:cNvSpPr>
            <a:spLocks noGrp="1"/>
          </p:cNvSpPr>
          <p:nvPr>
            <p:ph type="sldNum" sz="quarter" idx="12"/>
          </p:nvPr>
        </p:nvSpPr>
        <p:spPr/>
        <p:txBody>
          <a:bodyPr/>
          <a:lstStyle/>
          <a:p>
            <a:fld id="{96E669E4-FC97-441C-8462-F29473792A38}" type="slidenum">
              <a:rPr lang="tr-TR" smtClean="0"/>
              <a:pPr/>
              <a:t>21</a:t>
            </a:fld>
            <a:endParaRPr lang="tr-TR"/>
          </a:p>
        </p:txBody>
      </p:sp>
    </p:spTree>
    <p:extLst>
      <p:ext uri="{BB962C8B-B14F-4D97-AF65-F5344CB8AC3E}">
        <p14:creationId xmlns:p14="http://schemas.microsoft.com/office/powerpoint/2010/main" val="3915599958"/>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24744"/>
            <a:ext cx="8532440" cy="720080"/>
          </a:xfrm>
          <a:solidFill>
            <a:schemeClr val="bg2"/>
          </a:solidFill>
          <a:ln>
            <a:noFill/>
          </a:ln>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r>
              <a:rPr lang="tr-TR" sz="2000" b="1" dirty="0">
                <a:solidFill>
                  <a:schemeClr val="tx1">
                    <a:lumMod val="65000"/>
                    <a:lumOff val="35000"/>
                  </a:schemeClr>
                </a:solidFill>
                <a:cs typeface="Times New Roman" pitchFamily="18" charset="0"/>
              </a:rPr>
              <a:t> ÖSYM BİRİNCİ ÖĞRETİM TÜRK DİLİ VE EDEBİYATI BÖLÜMÜ BAŞARI SIRALAMASI (Taban Puana Göre-Devlet Üniv.)</a:t>
            </a:r>
            <a:endParaRPr lang="tr-TR" sz="2000" b="1" dirty="0">
              <a:solidFill>
                <a:schemeClr val="tx1">
                  <a:lumMod val="65000"/>
                  <a:lumOff val="35000"/>
                </a:schemeClr>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1942123662"/>
              </p:ext>
            </p:extLst>
          </p:nvPr>
        </p:nvGraphicFramePr>
        <p:xfrm>
          <a:off x="539552" y="2564904"/>
          <a:ext cx="7992888" cy="3456384"/>
        </p:xfrm>
        <a:graphic>
          <a:graphicData uri="http://schemas.openxmlformats.org/drawingml/2006/table">
            <a:tbl>
              <a:tblPr firstRow="1" bandRow="1">
                <a:tableStyleId>{5C22544A-7EE6-4342-B048-85BDC9FD1C3A}</a:tableStyleId>
              </a:tblPr>
              <a:tblGrid>
                <a:gridCol w="613072">
                  <a:extLst>
                    <a:ext uri="{9D8B030D-6E8A-4147-A177-3AD203B41FA5}">
                      <a16:colId xmlns="" xmlns:a16="http://schemas.microsoft.com/office/drawing/2014/main" val="20000"/>
                    </a:ext>
                  </a:extLst>
                </a:gridCol>
                <a:gridCol w="1770461">
                  <a:extLst>
                    <a:ext uri="{9D8B030D-6E8A-4147-A177-3AD203B41FA5}">
                      <a16:colId xmlns="" xmlns:a16="http://schemas.microsoft.com/office/drawing/2014/main" val="20001"/>
                    </a:ext>
                  </a:extLst>
                </a:gridCol>
                <a:gridCol w="936388">
                  <a:extLst>
                    <a:ext uri="{9D8B030D-6E8A-4147-A177-3AD203B41FA5}">
                      <a16:colId xmlns="" xmlns:a16="http://schemas.microsoft.com/office/drawing/2014/main" val="20002"/>
                    </a:ext>
                  </a:extLst>
                </a:gridCol>
                <a:gridCol w="1360599">
                  <a:extLst>
                    <a:ext uri="{9D8B030D-6E8A-4147-A177-3AD203B41FA5}">
                      <a16:colId xmlns="" xmlns:a16="http://schemas.microsoft.com/office/drawing/2014/main" val="20003"/>
                    </a:ext>
                  </a:extLst>
                </a:gridCol>
                <a:gridCol w="1728192">
                  <a:extLst>
                    <a:ext uri="{9D8B030D-6E8A-4147-A177-3AD203B41FA5}">
                      <a16:colId xmlns="" xmlns:a16="http://schemas.microsoft.com/office/drawing/2014/main" val="20004"/>
                    </a:ext>
                  </a:extLst>
                </a:gridCol>
                <a:gridCol w="1584176">
                  <a:extLst>
                    <a:ext uri="{9D8B030D-6E8A-4147-A177-3AD203B41FA5}">
                      <a16:colId xmlns="" xmlns:a16="http://schemas.microsoft.com/office/drawing/2014/main" val="20005"/>
                    </a:ext>
                  </a:extLst>
                </a:gridCol>
              </a:tblGrid>
              <a:tr h="392576">
                <a:tc>
                  <a:txBody>
                    <a:bodyPr/>
                    <a:lstStyle/>
                    <a:p>
                      <a:endParaRPr lang="tr-TR" sz="1200" dirty="0"/>
                    </a:p>
                  </a:txBody>
                  <a:tcPr/>
                </a:tc>
                <a:tc>
                  <a:txBody>
                    <a:bodyPr/>
                    <a:lstStyle/>
                    <a:p>
                      <a:r>
                        <a:rPr lang="tr-TR" sz="1200" dirty="0"/>
                        <a:t>ÜNİVERSİTE</a:t>
                      </a:r>
                    </a:p>
                  </a:txBody>
                  <a:tcPr/>
                </a:tc>
                <a:tc>
                  <a:txBody>
                    <a:bodyPr/>
                    <a:lstStyle/>
                    <a:p>
                      <a:r>
                        <a:rPr lang="tr-TR" sz="1200" dirty="0"/>
                        <a:t>FAKÜLTE</a:t>
                      </a:r>
                    </a:p>
                  </a:txBody>
                  <a:tcPr/>
                </a:tc>
                <a:tc>
                  <a:txBody>
                    <a:bodyPr/>
                    <a:lstStyle/>
                    <a:p>
                      <a:r>
                        <a:rPr lang="tr-TR" sz="1200" dirty="0"/>
                        <a:t>PUAN</a:t>
                      </a:r>
                      <a:r>
                        <a:rPr lang="tr-TR" sz="1200" baseline="0" dirty="0"/>
                        <a:t> TÜRÜ</a:t>
                      </a:r>
                      <a:endParaRPr lang="tr-TR" sz="1200" dirty="0"/>
                    </a:p>
                  </a:txBody>
                  <a:tcPr/>
                </a:tc>
                <a:tc>
                  <a:txBody>
                    <a:bodyPr/>
                    <a:lstStyle/>
                    <a:p>
                      <a:r>
                        <a:rPr lang="tr-TR" sz="1200" dirty="0"/>
                        <a:t>KONTENJAN</a:t>
                      </a:r>
                    </a:p>
                  </a:txBody>
                  <a:tcPr/>
                </a:tc>
                <a:tc>
                  <a:txBody>
                    <a:bodyPr/>
                    <a:lstStyle/>
                    <a:p>
                      <a:r>
                        <a:rPr lang="tr-TR" sz="1200" dirty="0"/>
                        <a:t>2020 (En Küçük Puan)</a:t>
                      </a:r>
                    </a:p>
                  </a:txBody>
                  <a:tcPr/>
                </a:tc>
                <a:extLst>
                  <a:ext uri="{0D108BD9-81ED-4DB2-BD59-A6C34878D82A}">
                    <a16:rowId xmlns="" xmlns:a16="http://schemas.microsoft.com/office/drawing/2014/main" val="10000"/>
                  </a:ext>
                </a:extLst>
              </a:tr>
              <a:tr h="471520">
                <a:tc>
                  <a:txBody>
                    <a:bodyPr/>
                    <a:lstStyle/>
                    <a:p>
                      <a:r>
                        <a:rPr lang="tr-TR" sz="1600" b="1" dirty="0"/>
                        <a:t>1.</a:t>
                      </a:r>
                    </a:p>
                  </a:txBody>
                  <a:tcPr>
                    <a:solidFill>
                      <a:srgbClr val="0070C0"/>
                    </a:solidFill>
                  </a:tcPr>
                </a:tc>
                <a:tc>
                  <a:txBody>
                    <a:bodyPr/>
                    <a:lstStyle/>
                    <a:p>
                      <a:r>
                        <a:rPr lang="tr-TR" sz="1400" b="1" dirty="0"/>
                        <a:t>Boğaziçi </a:t>
                      </a:r>
                      <a:r>
                        <a:rPr lang="tr-TR" sz="1400" b="1" dirty="0" err="1"/>
                        <a:t>Üniv</a:t>
                      </a:r>
                      <a:r>
                        <a:rPr lang="tr-TR" sz="1400" b="1" dirty="0"/>
                        <a:t>. </a:t>
                      </a:r>
                    </a:p>
                  </a:txBody>
                  <a:tcPr>
                    <a:solidFill>
                      <a:schemeClr val="bg2"/>
                    </a:solidFill>
                  </a:tcPr>
                </a:tc>
                <a:tc>
                  <a:txBody>
                    <a:bodyPr/>
                    <a:lstStyle/>
                    <a:p>
                      <a:r>
                        <a:rPr lang="tr-TR" sz="1200" dirty="0"/>
                        <a:t>Fen </a:t>
                      </a:r>
                      <a:r>
                        <a:rPr lang="tr-TR" sz="1200" dirty="0" err="1"/>
                        <a:t>Edeb</a:t>
                      </a:r>
                      <a:r>
                        <a:rPr lang="tr-TR" sz="1200" dirty="0"/>
                        <a:t>.</a:t>
                      </a:r>
                      <a:r>
                        <a:rPr lang="tr-TR" sz="1200" baseline="0" dirty="0"/>
                        <a:t> </a:t>
                      </a:r>
                      <a:endParaRPr lang="tr-TR" sz="1200" dirty="0"/>
                    </a:p>
                  </a:txBody>
                  <a:tcPr>
                    <a:solidFill>
                      <a:schemeClr val="bg2"/>
                    </a:solidFill>
                  </a:tcPr>
                </a:tc>
                <a:tc>
                  <a:txBody>
                    <a:bodyPr/>
                    <a:lstStyle/>
                    <a:p>
                      <a:r>
                        <a:rPr lang="tr-TR" sz="1200" dirty="0"/>
                        <a:t>SÖZ</a:t>
                      </a:r>
                    </a:p>
                  </a:txBody>
                  <a:tcPr>
                    <a:solidFill>
                      <a:schemeClr val="bg2"/>
                    </a:solidFill>
                  </a:tcPr>
                </a:tc>
                <a:tc>
                  <a:txBody>
                    <a:bodyPr/>
                    <a:lstStyle/>
                    <a:p>
                      <a:r>
                        <a:rPr lang="tr-TR" sz="1200" dirty="0"/>
                        <a:t>60</a:t>
                      </a:r>
                    </a:p>
                  </a:txBody>
                  <a:tcPr>
                    <a:solidFill>
                      <a:schemeClr val="bg2"/>
                    </a:solidFill>
                  </a:tcPr>
                </a:tc>
                <a:tc>
                  <a:txBody>
                    <a:bodyPr/>
                    <a:lstStyle/>
                    <a:p>
                      <a:r>
                        <a:rPr lang="tr-TR" sz="1200" dirty="0"/>
                        <a:t>457,857</a:t>
                      </a:r>
                    </a:p>
                  </a:txBody>
                  <a:tcPr>
                    <a:solidFill>
                      <a:schemeClr val="bg2"/>
                    </a:solidFill>
                  </a:tcPr>
                </a:tc>
                <a:extLst>
                  <a:ext uri="{0D108BD9-81ED-4DB2-BD59-A6C34878D82A}">
                    <a16:rowId xmlns="" xmlns:a16="http://schemas.microsoft.com/office/drawing/2014/main" val="10001"/>
                  </a:ext>
                </a:extLst>
              </a:tr>
              <a:tr h="432048">
                <a:tc>
                  <a:txBody>
                    <a:bodyPr/>
                    <a:lstStyle/>
                    <a:p>
                      <a:r>
                        <a:rPr lang="tr-TR" sz="1600" b="1" dirty="0"/>
                        <a:t>2. </a:t>
                      </a:r>
                    </a:p>
                  </a:txBody>
                  <a:tcPr>
                    <a:solidFill>
                      <a:srgbClr val="0070C0"/>
                    </a:solidFill>
                  </a:tcPr>
                </a:tc>
                <a:tc>
                  <a:txBody>
                    <a:bodyPr/>
                    <a:lstStyle/>
                    <a:p>
                      <a:r>
                        <a:rPr lang="tr-TR" sz="1400" b="1" dirty="0"/>
                        <a:t>İstanbul </a:t>
                      </a:r>
                      <a:r>
                        <a:rPr lang="tr-TR" sz="1400" b="1" dirty="0" err="1"/>
                        <a:t>Üniv</a:t>
                      </a:r>
                      <a:r>
                        <a:rPr lang="tr-TR" sz="1400" b="1" dirty="0"/>
                        <a:t>. </a:t>
                      </a:r>
                    </a:p>
                  </a:txBody>
                  <a:tcPr>
                    <a:solidFill>
                      <a:schemeClr val="bg2"/>
                    </a:solidFill>
                  </a:tcPr>
                </a:tc>
                <a:tc>
                  <a:txBody>
                    <a:bodyPr/>
                    <a:lstStyle/>
                    <a:p>
                      <a:r>
                        <a:rPr lang="tr-TR" sz="1200" dirty="0"/>
                        <a:t>Fen </a:t>
                      </a:r>
                      <a:r>
                        <a:rPr lang="tr-TR" sz="1200" dirty="0" err="1"/>
                        <a:t>Edeb</a:t>
                      </a:r>
                      <a:r>
                        <a:rPr lang="tr-TR" sz="1200" dirty="0"/>
                        <a:t>.</a:t>
                      </a:r>
                      <a:r>
                        <a:rPr lang="tr-TR" sz="1200" baseline="0" dirty="0"/>
                        <a:t> </a:t>
                      </a:r>
                      <a:endParaRPr lang="tr-TR" sz="1200" dirty="0"/>
                    </a:p>
                  </a:txBody>
                  <a:tcPr>
                    <a:solidFill>
                      <a:schemeClr val="bg2"/>
                    </a:solidFill>
                  </a:tcPr>
                </a:tc>
                <a:tc>
                  <a:txBody>
                    <a:bodyPr/>
                    <a:lstStyle/>
                    <a:p>
                      <a:r>
                        <a:rPr lang="tr-TR" sz="1200" dirty="0"/>
                        <a:t>SÖZ</a:t>
                      </a:r>
                    </a:p>
                  </a:txBody>
                  <a:tcPr>
                    <a:solidFill>
                      <a:schemeClr val="bg2"/>
                    </a:solidFill>
                  </a:tcPr>
                </a:tc>
                <a:tc>
                  <a:txBody>
                    <a:bodyPr/>
                    <a:lstStyle/>
                    <a:p>
                      <a:r>
                        <a:rPr lang="tr-TR" sz="1200" dirty="0"/>
                        <a:t>90</a:t>
                      </a:r>
                    </a:p>
                  </a:txBody>
                  <a:tcPr>
                    <a:solidFill>
                      <a:schemeClr val="bg2"/>
                    </a:solidFill>
                  </a:tcPr>
                </a:tc>
                <a:tc>
                  <a:txBody>
                    <a:bodyPr/>
                    <a:lstStyle/>
                    <a:p>
                      <a:r>
                        <a:rPr lang="tr-TR" sz="1200" dirty="0"/>
                        <a:t>406,462</a:t>
                      </a:r>
                    </a:p>
                  </a:txBody>
                  <a:tcPr>
                    <a:solidFill>
                      <a:schemeClr val="bg2"/>
                    </a:solidFill>
                  </a:tcPr>
                </a:tc>
                <a:extLst>
                  <a:ext uri="{0D108BD9-81ED-4DB2-BD59-A6C34878D82A}">
                    <a16:rowId xmlns="" xmlns:a16="http://schemas.microsoft.com/office/drawing/2014/main" val="10002"/>
                  </a:ext>
                </a:extLst>
              </a:tr>
              <a:tr h="432048">
                <a:tc>
                  <a:txBody>
                    <a:bodyPr/>
                    <a:lstStyle/>
                    <a:p>
                      <a:r>
                        <a:rPr lang="tr-TR" sz="1600" b="1" dirty="0"/>
                        <a:t>3.</a:t>
                      </a:r>
                    </a:p>
                  </a:txBody>
                  <a:tcPr>
                    <a:solidFill>
                      <a:srgbClr val="0070C0"/>
                    </a:solidFill>
                  </a:tcPr>
                </a:tc>
                <a:tc>
                  <a:txBody>
                    <a:bodyPr/>
                    <a:lstStyle/>
                    <a:p>
                      <a:r>
                        <a:rPr lang="tr-TR" sz="1400" b="1" dirty="0"/>
                        <a:t>Marmara</a:t>
                      </a:r>
                      <a:r>
                        <a:rPr lang="tr-TR" sz="1400" b="1" baseline="0" dirty="0"/>
                        <a:t> </a:t>
                      </a:r>
                      <a:r>
                        <a:rPr lang="tr-TR" sz="1400" b="1" baseline="0" dirty="0" err="1"/>
                        <a:t>Üniv</a:t>
                      </a:r>
                      <a:r>
                        <a:rPr lang="tr-TR" sz="1400" b="1" baseline="0" dirty="0"/>
                        <a:t>.</a:t>
                      </a:r>
                      <a:endParaRPr lang="tr-TR" sz="1400" b="1" dirty="0"/>
                    </a:p>
                  </a:txBody>
                  <a:tcPr>
                    <a:solidFill>
                      <a:schemeClr val="bg2"/>
                    </a:solidFill>
                  </a:tcPr>
                </a:tc>
                <a:tc>
                  <a:txBody>
                    <a:bodyPr/>
                    <a:lstStyle/>
                    <a:p>
                      <a:r>
                        <a:rPr lang="tr-TR" sz="1200" dirty="0"/>
                        <a:t>Fen Edeb.</a:t>
                      </a:r>
                    </a:p>
                  </a:txBody>
                  <a:tcPr>
                    <a:solidFill>
                      <a:schemeClr val="bg2"/>
                    </a:solidFill>
                  </a:tcPr>
                </a:tc>
                <a:tc>
                  <a:txBody>
                    <a:bodyPr/>
                    <a:lstStyle/>
                    <a:p>
                      <a:r>
                        <a:rPr lang="tr-TR" sz="1200" dirty="0"/>
                        <a:t>SÖZ</a:t>
                      </a:r>
                    </a:p>
                  </a:txBody>
                  <a:tcPr>
                    <a:solidFill>
                      <a:schemeClr val="bg2"/>
                    </a:solidFill>
                  </a:tcPr>
                </a:tc>
                <a:tc>
                  <a:txBody>
                    <a:bodyPr/>
                    <a:lstStyle/>
                    <a:p>
                      <a:r>
                        <a:rPr lang="en-US" sz="1200" dirty="0"/>
                        <a:t>80</a:t>
                      </a:r>
                      <a:endParaRPr lang="tr-TR" sz="1200" dirty="0"/>
                    </a:p>
                  </a:txBody>
                  <a:tcPr>
                    <a:solidFill>
                      <a:schemeClr val="bg2"/>
                    </a:solidFill>
                  </a:tcPr>
                </a:tc>
                <a:tc>
                  <a:txBody>
                    <a:bodyPr/>
                    <a:lstStyle/>
                    <a:p>
                      <a:r>
                        <a:rPr lang="tr-TR" sz="1200" dirty="0"/>
                        <a:t>383,426</a:t>
                      </a:r>
                    </a:p>
                  </a:txBody>
                  <a:tcPr>
                    <a:solidFill>
                      <a:schemeClr val="bg2"/>
                    </a:solidFill>
                  </a:tcPr>
                </a:tc>
                <a:extLst>
                  <a:ext uri="{0D108BD9-81ED-4DB2-BD59-A6C34878D82A}">
                    <a16:rowId xmlns="" xmlns:a16="http://schemas.microsoft.com/office/drawing/2014/main" val="10003"/>
                  </a:ext>
                </a:extLst>
              </a:tr>
              <a:tr h="432048">
                <a:tc>
                  <a:txBody>
                    <a:bodyPr/>
                    <a:lstStyle/>
                    <a:p>
                      <a:r>
                        <a:rPr lang="tr-TR" sz="1600" b="1" baseline="0" dirty="0"/>
                        <a:t>4. </a:t>
                      </a:r>
                      <a:endParaRPr lang="tr-TR" sz="1600" b="1" dirty="0"/>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a:solidFill>
                            <a:schemeClr val="tx1"/>
                          </a:solidFill>
                        </a:rPr>
                        <a:t>Mimar</a:t>
                      </a:r>
                      <a:r>
                        <a:rPr lang="tr-TR" sz="1400" b="1" baseline="0" dirty="0">
                          <a:solidFill>
                            <a:schemeClr val="tx1"/>
                          </a:solidFill>
                        </a:rPr>
                        <a:t> Sinan </a:t>
                      </a:r>
                      <a:r>
                        <a:rPr lang="tr-TR" sz="1400" b="1" baseline="0" dirty="0" err="1">
                          <a:solidFill>
                            <a:schemeClr val="tx1"/>
                          </a:solidFill>
                        </a:rPr>
                        <a:t>Üniv</a:t>
                      </a:r>
                      <a:r>
                        <a:rPr lang="tr-TR" sz="1400" b="1" baseline="0" dirty="0">
                          <a:solidFill>
                            <a:schemeClr val="tx1"/>
                          </a:solidFill>
                        </a:rPr>
                        <a:t>.</a:t>
                      </a:r>
                      <a:endParaRPr lang="tr-TR" sz="1400" b="1" dirty="0">
                        <a:solidFill>
                          <a:schemeClr val="tx1"/>
                        </a:solidFill>
                      </a:endParaRPr>
                    </a:p>
                  </a:txBody>
                  <a:tcPr>
                    <a:solidFill>
                      <a:schemeClr val="bg2"/>
                    </a:solidFill>
                  </a:tcPr>
                </a:tc>
                <a:tc>
                  <a:txBody>
                    <a:bodyPr/>
                    <a:lstStyle/>
                    <a:p>
                      <a:r>
                        <a:rPr lang="tr-TR" sz="1200" dirty="0"/>
                        <a:t>Fen </a:t>
                      </a:r>
                      <a:r>
                        <a:rPr lang="tr-TR" sz="1200" dirty="0" err="1"/>
                        <a:t>Edeb</a:t>
                      </a:r>
                      <a:r>
                        <a:rPr lang="tr-TR" sz="1200" dirty="0"/>
                        <a:t>.</a:t>
                      </a:r>
                      <a:r>
                        <a:rPr lang="tr-TR" sz="1200" baseline="0" dirty="0"/>
                        <a:t> </a:t>
                      </a:r>
                      <a:endParaRPr lang="tr-TR" sz="1200" dirty="0"/>
                    </a:p>
                  </a:txBody>
                  <a:tcPr>
                    <a:solidFill>
                      <a:schemeClr val="bg2"/>
                    </a:solidFill>
                  </a:tcPr>
                </a:tc>
                <a:tc>
                  <a:txBody>
                    <a:bodyPr/>
                    <a:lstStyle/>
                    <a:p>
                      <a:r>
                        <a:rPr lang="tr-TR" sz="1200" dirty="0"/>
                        <a:t>SÖZ</a:t>
                      </a:r>
                    </a:p>
                  </a:txBody>
                  <a:tcPr>
                    <a:solidFill>
                      <a:schemeClr val="bg2"/>
                    </a:solidFill>
                  </a:tcPr>
                </a:tc>
                <a:tc>
                  <a:txBody>
                    <a:bodyPr/>
                    <a:lstStyle/>
                    <a:p>
                      <a:r>
                        <a:rPr lang="tr-TR" sz="1200" dirty="0"/>
                        <a:t>65</a:t>
                      </a:r>
                    </a:p>
                  </a:txBody>
                  <a:tcPr>
                    <a:solidFill>
                      <a:schemeClr val="bg2"/>
                    </a:solidFill>
                  </a:tcPr>
                </a:tc>
                <a:tc>
                  <a:txBody>
                    <a:bodyPr/>
                    <a:lstStyle/>
                    <a:p>
                      <a:r>
                        <a:rPr lang="tr-TR" sz="1200" dirty="0"/>
                        <a:t>376,130</a:t>
                      </a:r>
                    </a:p>
                  </a:txBody>
                  <a:tcPr>
                    <a:solidFill>
                      <a:schemeClr val="bg2"/>
                    </a:solidFill>
                  </a:tcPr>
                </a:tc>
                <a:extLst>
                  <a:ext uri="{0D108BD9-81ED-4DB2-BD59-A6C34878D82A}">
                    <a16:rowId xmlns="" xmlns:a16="http://schemas.microsoft.com/office/drawing/2014/main" val="10004"/>
                  </a:ext>
                </a:extLst>
              </a:tr>
              <a:tr h="432048">
                <a:tc>
                  <a:txBody>
                    <a:bodyPr/>
                    <a:lstStyle/>
                    <a:p>
                      <a:r>
                        <a:rPr lang="tr-TR" sz="1600" b="1" dirty="0"/>
                        <a:t>5. </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a:solidFill>
                            <a:schemeClr val="tx1"/>
                          </a:solidFill>
                        </a:rPr>
                        <a:t>YTÜ</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chemeClr val="tx1"/>
                          </a:solidFill>
                        </a:rPr>
                        <a:t>Fen </a:t>
                      </a:r>
                      <a:r>
                        <a:rPr lang="tr-TR" sz="1200" dirty="0" err="1">
                          <a:solidFill>
                            <a:schemeClr val="tx1"/>
                          </a:solidFill>
                        </a:rPr>
                        <a:t>Edeb</a:t>
                      </a:r>
                      <a:r>
                        <a:rPr lang="tr-TR" sz="1200" dirty="0">
                          <a:solidFill>
                            <a:schemeClr val="tx1"/>
                          </a:solidFill>
                        </a:rPr>
                        <a:t>.</a:t>
                      </a:r>
                      <a:r>
                        <a:rPr lang="tr-TR" sz="1200" baseline="0" dirty="0">
                          <a:solidFill>
                            <a:schemeClr val="tx1"/>
                          </a:solidFill>
                        </a:rPr>
                        <a:t> </a:t>
                      </a:r>
                      <a:endParaRPr lang="tr-TR" sz="1200" dirty="0">
                        <a:solidFill>
                          <a:schemeClr val="tx1"/>
                        </a:solidFill>
                      </a:endParaRPr>
                    </a:p>
                    <a:p>
                      <a:endParaRPr lang="tr-TR" sz="1200"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chemeClr val="tx1"/>
                          </a:solidFill>
                        </a:rPr>
                        <a:t>SÖZ</a:t>
                      </a:r>
                    </a:p>
                    <a:p>
                      <a:endParaRPr lang="tr-TR" sz="1200" dirty="0">
                        <a:solidFill>
                          <a:schemeClr val="tx1"/>
                        </a:solidFill>
                      </a:endParaRPr>
                    </a:p>
                  </a:txBody>
                  <a:tcPr>
                    <a:solidFill>
                      <a:srgbClr val="FFC000"/>
                    </a:solidFill>
                  </a:tcPr>
                </a:tc>
                <a:tc>
                  <a:txBody>
                    <a:bodyPr/>
                    <a:lstStyle/>
                    <a:p>
                      <a:r>
                        <a:rPr lang="tr-TR" sz="1200" dirty="0">
                          <a:solidFill>
                            <a:schemeClr val="tx1"/>
                          </a:solidFill>
                        </a:rPr>
                        <a:t>60</a:t>
                      </a:r>
                    </a:p>
                  </a:txBody>
                  <a:tcPr>
                    <a:solidFill>
                      <a:srgbClr val="FFC000"/>
                    </a:solidFill>
                  </a:tcPr>
                </a:tc>
                <a:tc>
                  <a:txBody>
                    <a:bodyPr/>
                    <a:lstStyle/>
                    <a:p>
                      <a:r>
                        <a:rPr lang="tr-TR" sz="1200">
                          <a:solidFill>
                            <a:schemeClr val="tx1"/>
                          </a:solidFill>
                        </a:rPr>
                        <a:t>375,585</a:t>
                      </a:r>
                      <a:endParaRPr lang="tr-TR" sz="1200" dirty="0">
                        <a:solidFill>
                          <a:schemeClr val="tx1"/>
                        </a:solidFill>
                      </a:endParaRPr>
                    </a:p>
                  </a:txBody>
                  <a:tcPr>
                    <a:solidFill>
                      <a:srgbClr val="FFC000"/>
                    </a:solidFill>
                  </a:tcPr>
                </a:tc>
                <a:extLst>
                  <a:ext uri="{0D108BD9-81ED-4DB2-BD59-A6C34878D82A}">
                    <a16:rowId xmlns="" xmlns:a16="http://schemas.microsoft.com/office/drawing/2014/main" val="10005"/>
                  </a:ext>
                </a:extLst>
              </a:tr>
              <a:tr h="486026">
                <a:tc>
                  <a:txBody>
                    <a:bodyPr/>
                    <a:lstStyle/>
                    <a:p>
                      <a:r>
                        <a:rPr lang="tr-TR" sz="1600" b="1" dirty="0"/>
                        <a:t>6.</a:t>
                      </a:r>
                    </a:p>
                  </a:txBody>
                  <a:tcPr>
                    <a:solidFill>
                      <a:srgbClr val="0070C0"/>
                    </a:solidFill>
                  </a:tcPr>
                </a:tc>
                <a:tc>
                  <a:txBody>
                    <a:bodyPr/>
                    <a:lstStyle/>
                    <a:p>
                      <a:r>
                        <a:rPr lang="tr-TR" sz="1400" b="1" dirty="0"/>
                        <a:t>Ankara</a:t>
                      </a:r>
                      <a:r>
                        <a:rPr lang="tr-TR" sz="1400" b="1" baseline="0" dirty="0"/>
                        <a:t> </a:t>
                      </a:r>
                      <a:r>
                        <a:rPr lang="tr-TR" sz="1400" b="1" baseline="0" dirty="0" err="1"/>
                        <a:t>Üniv</a:t>
                      </a:r>
                      <a:r>
                        <a:rPr lang="tr-TR" sz="1400" b="1" baseline="0" dirty="0"/>
                        <a:t>.</a:t>
                      </a:r>
                      <a:endParaRPr lang="tr-TR" sz="1400" b="1" dirty="0"/>
                    </a:p>
                  </a:txBody>
                  <a:tcPr>
                    <a:solidFill>
                      <a:schemeClr val="bg2"/>
                    </a:solidFill>
                  </a:tcPr>
                </a:tc>
                <a:tc>
                  <a:txBody>
                    <a:bodyPr/>
                    <a:lstStyle/>
                    <a:p>
                      <a:r>
                        <a:rPr lang="tr-TR" sz="1200" dirty="0"/>
                        <a:t>Dil</a:t>
                      </a:r>
                      <a:r>
                        <a:rPr lang="tr-TR" sz="1200" baseline="0" dirty="0"/>
                        <a:t>, Tarih ve Coğrafya</a:t>
                      </a:r>
                      <a:endParaRPr lang="tr-TR" sz="12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SÖZ</a:t>
                      </a:r>
                    </a:p>
                  </a:txBody>
                  <a:tcPr>
                    <a:solidFill>
                      <a:schemeClr val="bg2"/>
                    </a:solidFill>
                  </a:tcPr>
                </a:tc>
                <a:tc>
                  <a:txBody>
                    <a:bodyPr/>
                    <a:lstStyle/>
                    <a:p>
                      <a:r>
                        <a:rPr lang="tr-TR" sz="1200" dirty="0"/>
                        <a:t>60</a:t>
                      </a:r>
                    </a:p>
                  </a:txBody>
                  <a:tcPr>
                    <a:solidFill>
                      <a:schemeClr val="bg2"/>
                    </a:solidFill>
                  </a:tcPr>
                </a:tc>
                <a:tc>
                  <a:txBody>
                    <a:bodyPr/>
                    <a:lstStyle/>
                    <a:p>
                      <a:r>
                        <a:rPr lang="tr-TR" sz="1200" dirty="0"/>
                        <a:t>373,754</a:t>
                      </a:r>
                    </a:p>
                  </a:txBody>
                  <a:tcPr>
                    <a:solidFill>
                      <a:schemeClr val="bg2"/>
                    </a:solidFill>
                  </a:tcPr>
                </a:tc>
                <a:extLst>
                  <a:ext uri="{0D108BD9-81ED-4DB2-BD59-A6C34878D82A}">
                    <a16:rowId xmlns="" xmlns:a16="http://schemas.microsoft.com/office/drawing/2014/main" val="10006"/>
                  </a:ext>
                </a:extLst>
              </a:tr>
              <a:tr h="352918">
                <a:tc>
                  <a:txBody>
                    <a:bodyPr/>
                    <a:lstStyle/>
                    <a:p>
                      <a:r>
                        <a:rPr lang="tr-TR" sz="1600" b="1" dirty="0"/>
                        <a:t>7.</a:t>
                      </a:r>
                    </a:p>
                  </a:txBody>
                  <a:tcPr>
                    <a:solidFill>
                      <a:srgbClr val="0070C0"/>
                    </a:solidFill>
                  </a:tcPr>
                </a:tc>
                <a:tc>
                  <a:txBody>
                    <a:bodyPr/>
                    <a:lstStyle/>
                    <a:p>
                      <a:r>
                        <a:rPr lang="tr-TR" sz="1400" b="1" dirty="0"/>
                        <a:t>Ege</a:t>
                      </a:r>
                      <a:r>
                        <a:rPr lang="tr-TR" sz="1400" b="1" baseline="0" dirty="0"/>
                        <a:t> </a:t>
                      </a:r>
                      <a:r>
                        <a:rPr lang="tr-TR" sz="1400" b="1" baseline="0" dirty="0" err="1"/>
                        <a:t>Üniv</a:t>
                      </a:r>
                      <a:r>
                        <a:rPr lang="tr-TR" sz="1400" b="1" baseline="0" dirty="0"/>
                        <a:t>.</a:t>
                      </a:r>
                      <a:endParaRPr lang="tr-TR" sz="1400" b="1" dirty="0"/>
                    </a:p>
                  </a:txBody>
                  <a:tcPr>
                    <a:solidFill>
                      <a:schemeClr val="bg2"/>
                    </a:solidFill>
                  </a:tcPr>
                </a:tc>
                <a:tc>
                  <a:txBody>
                    <a:bodyPr/>
                    <a:lstStyle/>
                    <a:p>
                      <a:r>
                        <a:rPr lang="tr-TR" sz="1200" dirty="0"/>
                        <a:t>Fen </a:t>
                      </a:r>
                      <a:r>
                        <a:rPr lang="tr-TR" sz="1200" dirty="0" err="1"/>
                        <a:t>Edeb</a:t>
                      </a:r>
                      <a:r>
                        <a:rPr lang="tr-TR" sz="1200" dirty="0"/>
                        <a:t>.</a:t>
                      </a:r>
                      <a:r>
                        <a:rPr lang="tr-TR" sz="1200" baseline="0" dirty="0"/>
                        <a:t> </a:t>
                      </a:r>
                      <a:endParaRPr lang="tr-TR" sz="12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SÖZ</a:t>
                      </a:r>
                    </a:p>
                  </a:txBody>
                  <a:tcPr>
                    <a:solidFill>
                      <a:schemeClr val="bg2"/>
                    </a:solidFill>
                  </a:tcPr>
                </a:tc>
                <a:tc>
                  <a:txBody>
                    <a:bodyPr/>
                    <a:lstStyle/>
                    <a:p>
                      <a:r>
                        <a:rPr lang="tr-TR" sz="1200" dirty="0"/>
                        <a:t>80</a:t>
                      </a:r>
                    </a:p>
                  </a:txBody>
                  <a:tcPr>
                    <a:solidFill>
                      <a:schemeClr val="bg2"/>
                    </a:solidFill>
                  </a:tcPr>
                </a:tc>
                <a:tc>
                  <a:txBody>
                    <a:bodyPr/>
                    <a:lstStyle/>
                    <a:p>
                      <a:r>
                        <a:rPr lang="tr-TR" sz="1200" dirty="0"/>
                        <a:t>366,356</a:t>
                      </a:r>
                    </a:p>
                  </a:txBody>
                  <a:tcPr>
                    <a:solidFill>
                      <a:schemeClr val="bg2"/>
                    </a:solidFill>
                  </a:tcPr>
                </a:tc>
                <a:extLst>
                  <a:ext uri="{0D108BD9-81ED-4DB2-BD59-A6C34878D82A}">
                    <a16:rowId xmlns="" xmlns:a16="http://schemas.microsoft.com/office/drawing/2014/main" val="10007"/>
                  </a:ext>
                </a:extLst>
              </a:tr>
            </a:tbl>
          </a:graphicData>
        </a:graphic>
      </p:graphicFrame>
      <p:sp>
        <p:nvSpPr>
          <p:cNvPr id="2" name="Slayt Numarası Yer Tutucusu 1"/>
          <p:cNvSpPr>
            <a:spLocks noGrp="1"/>
          </p:cNvSpPr>
          <p:nvPr>
            <p:ph type="sldNum" sz="quarter" idx="12"/>
          </p:nvPr>
        </p:nvSpPr>
        <p:spPr/>
        <p:txBody>
          <a:bodyPr/>
          <a:lstStyle/>
          <a:p>
            <a:fld id="{96E669E4-FC97-441C-8462-F29473792A38}" type="slidenum">
              <a:rPr lang="tr-TR" smtClean="0"/>
              <a:pPr/>
              <a:t>22</a:t>
            </a:fld>
            <a:endParaRPr lang="tr-TR"/>
          </a:p>
        </p:txBody>
      </p:sp>
    </p:spTree>
    <p:extLst>
      <p:ext uri="{BB962C8B-B14F-4D97-AF65-F5344CB8AC3E}">
        <p14:creationId xmlns:p14="http://schemas.microsoft.com/office/powerpoint/2010/main" val="314976572"/>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dirty="0"/>
              <a:t>	</a:t>
            </a:r>
            <a:r>
              <a:rPr lang="tr-TR" b="1" dirty="0"/>
              <a:t>ÖĞRENCİ DEKANLIĞI:</a:t>
            </a:r>
          </a:p>
          <a:p>
            <a:pPr marL="0" indent="0" algn="just">
              <a:buNone/>
            </a:pPr>
            <a:r>
              <a:rPr lang="tr-TR" dirty="0"/>
              <a:t>	</a:t>
            </a:r>
            <a:r>
              <a:rPr lang="tr-TR" sz="3000" dirty="0"/>
              <a:t>Misyonu, öğrencilerin kişisel, kültürel ve sosyal gelişimlerine katkı sağlamak olan </a:t>
            </a:r>
            <a:r>
              <a:rPr lang="tr-TR" sz="3000" b="1" dirty="0"/>
              <a:t>Öğrenci Dekanlığı; </a:t>
            </a:r>
          </a:p>
          <a:p>
            <a:pPr marL="0" indent="0" algn="just">
              <a:buNone/>
            </a:pPr>
            <a:endParaRPr lang="tr-TR" sz="3000" b="1" dirty="0"/>
          </a:p>
          <a:p>
            <a:pPr algn="just"/>
            <a:r>
              <a:rPr lang="tr-TR" sz="3000" dirty="0"/>
              <a:t>Öğrencilerin sorunlarına hızlı ve etkin çözümler üretme,</a:t>
            </a:r>
          </a:p>
          <a:p>
            <a:pPr algn="just"/>
            <a:r>
              <a:rPr lang="tr-TR" sz="3000" dirty="0"/>
              <a:t>Öğrencilere psikolojik danışmanlık hizmeti sunma</a:t>
            </a:r>
          </a:p>
          <a:p>
            <a:pPr marL="0" indent="0" algn="just">
              <a:buNone/>
            </a:pPr>
            <a:r>
              <a:rPr lang="tr-TR" sz="3000" dirty="0"/>
              <a:t>    </a:t>
            </a:r>
          </a:p>
          <a:p>
            <a:pPr marL="0" indent="0" algn="just">
              <a:buNone/>
            </a:pPr>
            <a:r>
              <a:rPr lang="tr-TR" sz="3000" dirty="0"/>
              <a:t>	hususlarında </a:t>
            </a:r>
            <a:r>
              <a:rPr lang="tr-TR" sz="2800" dirty="0"/>
              <a:t>destek verir.</a:t>
            </a:r>
          </a:p>
          <a:p>
            <a:pPr marL="0" indent="0" algn="just">
              <a:buNone/>
            </a:pPr>
            <a:endParaRPr lang="tr-TR" sz="2800" dirty="0"/>
          </a:p>
          <a:p>
            <a:pPr marL="0" indent="0" algn="just">
              <a:buNone/>
            </a:pPr>
            <a:endParaRPr lang="tr-TR" sz="2800" dirty="0"/>
          </a:p>
          <a:p>
            <a:pPr marL="0" indent="0" algn="just">
              <a:buNone/>
            </a:pPr>
            <a:endParaRPr lang="tr-TR" sz="3000" dirty="0"/>
          </a:p>
          <a:p>
            <a:pPr algn="just"/>
            <a:endParaRPr lang="tr-TR" sz="3000" dirty="0"/>
          </a:p>
          <a:p>
            <a:pPr marL="0" indent="0" algn="just">
              <a:buNone/>
            </a:pPr>
            <a:endParaRPr lang="tr-TR" dirty="0"/>
          </a:p>
          <a:p>
            <a:pPr marL="0" indent="0">
              <a:buNone/>
            </a:pPr>
            <a:endParaRPr lang="tr-TR"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23</a:t>
            </a:fld>
            <a:endParaRPr lang="tr-TR" dirty="0"/>
          </a:p>
        </p:txBody>
      </p:sp>
      <p:sp>
        <p:nvSpPr>
          <p:cNvPr id="6" name="İçerik Yer Tutucusu 2"/>
          <p:cNvSpPr txBox="1">
            <a:spLocks/>
          </p:cNvSpPr>
          <p:nvPr/>
        </p:nvSpPr>
        <p:spPr>
          <a:xfrm>
            <a:off x="305780" y="404987"/>
            <a:ext cx="8532440" cy="720080"/>
          </a:xfrm>
          <a:prstGeom prst="rect">
            <a:avLst/>
          </a:prstGeom>
          <a:solidFill>
            <a:schemeClr val="bg2"/>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None/>
            </a:pPr>
            <a:r>
              <a:rPr lang="tr-TR" sz="4000" dirty="0">
                <a:solidFill>
                  <a:schemeClr val="bg1">
                    <a:lumMod val="50000"/>
                  </a:schemeClr>
                </a:solidFill>
              </a:rPr>
              <a:t>KAMPÜSTE YAŞAM</a:t>
            </a:r>
            <a:endParaRPr lang="tr-TR" sz="4000" b="1" dirty="0">
              <a:solidFill>
                <a:schemeClr val="bg1">
                  <a:lumMod val="50000"/>
                </a:schemeClr>
              </a:solidFill>
            </a:endParaRPr>
          </a:p>
        </p:txBody>
      </p:sp>
    </p:spTree>
    <p:extLst>
      <p:ext uri="{BB962C8B-B14F-4D97-AF65-F5344CB8AC3E}">
        <p14:creationId xmlns:p14="http://schemas.microsoft.com/office/powerpoint/2010/main" val="1907586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6048672"/>
          </a:xfrm>
        </p:spPr>
        <p:txBody>
          <a:bodyPr>
            <a:normAutofit/>
          </a:bodyPr>
          <a:lstStyle/>
          <a:p>
            <a:pPr marL="0" indent="0">
              <a:buNone/>
            </a:pPr>
            <a:r>
              <a:rPr lang="tr-TR" dirty="0"/>
              <a:t>	</a:t>
            </a:r>
            <a:r>
              <a:rPr lang="tr-TR" b="1" dirty="0"/>
              <a:t>SAĞLIK, KÜLTÜR, SPOR DAİRE BAŞKANLIĞI:</a:t>
            </a:r>
          </a:p>
          <a:p>
            <a:pPr marL="0" indent="0" algn="just">
              <a:buNone/>
            </a:pPr>
            <a:r>
              <a:rPr lang="tr-TR" dirty="0"/>
              <a:t>	SKS Daire Başkanlığı üniversite öğrencilere kaliteli bir kampüs yaşamı sunmak için birçok alanda hizmet vermektedir:</a:t>
            </a:r>
          </a:p>
          <a:p>
            <a:pPr algn="just"/>
            <a:r>
              <a:rPr lang="tr-TR" dirty="0"/>
              <a:t>Şiir ve Masal Kulübü, Bisiklet Kulübü, Dağcılık Kulübü gibi çeşitli öğrenci kulüpleri ve etkinlikler</a:t>
            </a:r>
          </a:p>
          <a:p>
            <a:pPr algn="just"/>
            <a:r>
              <a:rPr lang="tr-TR" dirty="0"/>
              <a:t>Sağlık hizmetleri</a:t>
            </a:r>
          </a:p>
          <a:p>
            <a:pPr algn="just"/>
            <a:r>
              <a:rPr lang="tr-TR" dirty="0"/>
              <a:t>Yemekhane</a:t>
            </a:r>
          </a:p>
          <a:p>
            <a:pPr algn="just"/>
            <a:r>
              <a:rPr lang="tr-TR" dirty="0"/>
              <a:t>Yüzme havuzu, tenis korku, </a:t>
            </a:r>
            <a:r>
              <a:rPr lang="tr-TR" dirty="0" err="1"/>
              <a:t>fitness</a:t>
            </a:r>
            <a:r>
              <a:rPr lang="tr-TR" dirty="0"/>
              <a:t> salonu ve halı saha kullanımı sunan spor tesisleri</a:t>
            </a:r>
          </a:p>
          <a:p>
            <a:endParaRPr lang="tr-TR" dirty="0"/>
          </a:p>
          <a:p>
            <a:endParaRPr lang="tr-TR" dirty="0"/>
          </a:p>
          <a:p>
            <a:endParaRPr lang="tr-TR" dirty="0"/>
          </a:p>
          <a:p>
            <a:endParaRPr lang="tr-TR" dirty="0"/>
          </a:p>
          <a:p>
            <a:endParaRPr lang="tr-TR" dirty="0"/>
          </a:p>
          <a:p>
            <a:pPr marL="0" indent="0">
              <a:buNone/>
            </a:pPr>
            <a:endParaRPr lang="tr-TR"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24</a:t>
            </a:fld>
            <a:endParaRPr lang="tr-TR"/>
          </a:p>
        </p:txBody>
      </p:sp>
    </p:spTree>
    <p:extLst>
      <p:ext uri="{BB962C8B-B14F-4D97-AF65-F5344CB8AC3E}">
        <p14:creationId xmlns:p14="http://schemas.microsoft.com/office/powerpoint/2010/main" val="2962947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Kütüphane</a:t>
            </a:r>
          </a:p>
          <a:p>
            <a:r>
              <a:rPr lang="tr-TR" dirty="0"/>
              <a:t>Arşiv</a:t>
            </a:r>
          </a:p>
          <a:p>
            <a:r>
              <a:rPr lang="tr-TR" dirty="0" err="1"/>
              <a:t>Sadî</a:t>
            </a:r>
            <a:r>
              <a:rPr lang="tr-TR" dirty="0"/>
              <a:t>-i </a:t>
            </a:r>
            <a:r>
              <a:rPr lang="tr-TR" dirty="0" err="1"/>
              <a:t>Şirazî</a:t>
            </a:r>
            <a:r>
              <a:rPr lang="tr-TR" dirty="0"/>
              <a:t> Kitaplığı</a:t>
            </a:r>
          </a:p>
          <a:p>
            <a:r>
              <a:rPr lang="tr-TR" dirty="0"/>
              <a:t>Butik sınıf</a:t>
            </a:r>
          </a:p>
        </p:txBody>
      </p:sp>
      <p:sp>
        <p:nvSpPr>
          <p:cNvPr id="4" name="Slayt Numarası Yer Tutucusu 3"/>
          <p:cNvSpPr>
            <a:spLocks noGrp="1"/>
          </p:cNvSpPr>
          <p:nvPr>
            <p:ph type="sldNum" sz="quarter" idx="12"/>
          </p:nvPr>
        </p:nvSpPr>
        <p:spPr/>
        <p:txBody>
          <a:bodyPr/>
          <a:lstStyle/>
          <a:p>
            <a:fld id="{96E669E4-FC97-441C-8462-F29473792A38}" type="slidenum">
              <a:rPr lang="tr-TR" smtClean="0"/>
              <a:pPr/>
              <a:t>25</a:t>
            </a:fld>
            <a:endParaRPr lang="tr-TR"/>
          </a:p>
        </p:txBody>
      </p:sp>
      <p:sp>
        <p:nvSpPr>
          <p:cNvPr id="5" name="İçerik Yer Tutucusu 2"/>
          <p:cNvSpPr txBox="1">
            <a:spLocks/>
          </p:cNvSpPr>
          <p:nvPr/>
        </p:nvSpPr>
        <p:spPr>
          <a:xfrm>
            <a:off x="424076" y="404987"/>
            <a:ext cx="8532440" cy="720080"/>
          </a:xfrm>
          <a:prstGeom prst="rect">
            <a:avLst/>
          </a:prstGeom>
          <a:solidFill>
            <a:schemeClr val="bg2"/>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None/>
            </a:pPr>
            <a:r>
              <a:rPr lang="tr-TR" sz="4000" dirty="0">
                <a:solidFill>
                  <a:schemeClr val="bg1">
                    <a:lumMod val="50000"/>
                  </a:schemeClr>
                </a:solidFill>
              </a:rPr>
              <a:t>BÖLÜMÜN FİZİKÎ İMKANLARI</a:t>
            </a:r>
            <a:endParaRPr lang="tr-TR" sz="4000" b="1" dirty="0">
              <a:solidFill>
                <a:schemeClr val="bg1">
                  <a:lumMod val="50000"/>
                </a:schemeClr>
              </a:solidFill>
            </a:endParaRPr>
          </a:p>
        </p:txBody>
      </p:sp>
    </p:spTree>
    <p:extLst>
      <p:ext uri="{BB962C8B-B14F-4D97-AF65-F5344CB8AC3E}">
        <p14:creationId xmlns:p14="http://schemas.microsoft.com/office/powerpoint/2010/main" val="4162824957"/>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BÖLÜM KÜTÜPHANEMİZ</a:t>
            </a:r>
          </a:p>
        </p:txBody>
      </p:sp>
      <p:sp>
        <p:nvSpPr>
          <p:cNvPr id="4" name="Slayt Numarası Yer Tutucusu 3"/>
          <p:cNvSpPr>
            <a:spLocks noGrp="1"/>
          </p:cNvSpPr>
          <p:nvPr>
            <p:ph type="sldNum" sz="quarter" idx="12"/>
          </p:nvPr>
        </p:nvSpPr>
        <p:spPr/>
        <p:txBody>
          <a:bodyPr/>
          <a:lstStyle/>
          <a:p>
            <a:fld id="{96E669E4-FC97-441C-8462-F29473792A38}" type="slidenum">
              <a:rPr lang="tr-TR" smtClean="0"/>
              <a:pPr/>
              <a:t>26</a:t>
            </a:fld>
            <a:endParaRPr lang="tr-TR"/>
          </a:p>
        </p:txBody>
      </p:sp>
      <p:pic>
        <p:nvPicPr>
          <p:cNvPr id="1026" name="Picture 2" descr="C:\Users\fizik\Desktop\OAEW58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1084" y="1340768"/>
            <a:ext cx="6480720" cy="486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505840"/>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8675" name="İçerik Yer Tutucusu 2"/>
          <p:cNvSpPr>
            <a:spLocks noGrp="1"/>
          </p:cNvSpPr>
          <p:nvPr>
            <p:ph idx="1"/>
          </p:nvPr>
        </p:nvSpPr>
        <p:spPr>
          <a:xfrm>
            <a:off x="265032" y="1772816"/>
            <a:ext cx="8411424" cy="4824536"/>
          </a:xfrm>
        </p:spPr>
        <p:txBody>
          <a:bodyPr>
            <a:normAutofit/>
          </a:bodyPr>
          <a:lstStyle/>
          <a:p>
            <a:pPr algn="just">
              <a:buFont typeface="Arial" panose="020B0604020202020204" pitchFamily="34" charset="0"/>
              <a:buChar char="•"/>
            </a:pPr>
            <a:r>
              <a:rPr lang="tr-TR" dirty="0">
                <a:ea typeface="Aharoni"/>
                <a:cs typeface="Times New Roman"/>
              </a:rPr>
              <a:t>Türk Dili ve Edebiyatı Lisans öğrenci sayısı </a:t>
            </a:r>
            <a:r>
              <a:rPr lang="tr-TR" dirty="0">
                <a:solidFill>
                  <a:srgbClr val="FF0000"/>
                </a:solidFill>
                <a:ea typeface="Aharoni"/>
                <a:cs typeface="Times New Roman"/>
              </a:rPr>
              <a:t>312</a:t>
            </a:r>
            <a:r>
              <a:rPr lang="tr-TR" dirty="0">
                <a:ea typeface="Aharoni"/>
                <a:cs typeface="Times New Roman"/>
              </a:rPr>
              <a:t>’dir. </a:t>
            </a:r>
          </a:p>
          <a:p>
            <a:pPr algn="just">
              <a:buFont typeface="Arial" panose="020B0604020202020204" pitchFamily="34" charset="0"/>
              <a:buChar char="•"/>
            </a:pPr>
            <a:r>
              <a:rPr lang="tr-TR" dirty="0">
                <a:ea typeface="Aharoni"/>
                <a:cs typeface="Times New Roman"/>
              </a:rPr>
              <a:t> Bölümümüzde eğitim vermekte olan öğretim üyelerimize düşen öğrenci sayısı </a:t>
            </a:r>
            <a:r>
              <a:rPr lang="tr-TR" dirty="0">
                <a:solidFill>
                  <a:srgbClr val="FF0000"/>
                </a:solidFill>
                <a:ea typeface="Aharoni"/>
                <a:cs typeface="Times New Roman"/>
              </a:rPr>
              <a:t>20</a:t>
            </a:r>
            <a:r>
              <a:rPr lang="tr-TR" dirty="0">
                <a:ea typeface="Aharoni"/>
                <a:cs typeface="Times New Roman"/>
              </a:rPr>
              <a:t>’dir.</a:t>
            </a:r>
          </a:p>
          <a:p>
            <a:pPr algn="just" eaLnBrk="1" hangingPunct="1">
              <a:buFont typeface="Arial" panose="020B0604020202020204" pitchFamily="34" charset="0"/>
              <a:buChar char="•"/>
            </a:pPr>
            <a:r>
              <a:rPr lang="tr-TR" dirty="0">
                <a:ea typeface="Aharoni"/>
                <a:cs typeface="Times New Roman"/>
              </a:rPr>
              <a:t>Mezuniyet için kazanılması gereken minimum AKTS </a:t>
            </a:r>
            <a:r>
              <a:rPr lang="tr-TR" dirty="0">
                <a:solidFill>
                  <a:srgbClr val="FF0000"/>
                </a:solidFill>
                <a:ea typeface="Aharoni"/>
                <a:cs typeface="Times New Roman"/>
              </a:rPr>
              <a:t>240</a:t>
            </a:r>
            <a:r>
              <a:rPr lang="tr-TR" dirty="0">
                <a:ea typeface="Aharoni"/>
                <a:cs typeface="Times New Roman"/>
              </a:rPr>
              <a:t>’dır.</a:t>
            </a:r>
            <a:r>
              <a:rPr lang="tr-TR" dirty="0">
                <a:solidFill>
                  <a:srgbClr val="FF0000"/>
                </a:solidFill>
                <a:ea typeface="Aharoni"/>
                <a:cs typeface="Times New Roman"/>
              </a:rPr>
              <a:t> </a:t>
            </a:r>
          </a:p>
          <a:p>
            <a:pPr algn="just">
              <a:buFont typeface="Arial" panose="020B0604020202020204" pitchFamily="34" charset="0"/>
              <a:buChar char="•"/>
            </a:pPr>
            <a:r>
              <a:rPr lang="tr-TR" dirty="0">
                <a:ea typeface="Aharoni"/>
                <a:cs typeface="Times New Roman"/>
              </a:rPr>
              <a:t>Türk Dili ve Edebiyatı </a:t>
            </a:r>
            <a:r>
              <a:rPr lang="tr-TR" dirty="0">
                <a:solidFill>
                  <a:prstClr val="black"/>
                </a:solidFill>
                <a:cs typeface="Times New Roman"/>
              </a:rPr>
              <a:t>bölüm dersleri </a:t>
            </a:r>
            <a:r>
              <a:rPr lang="tr-TR" dirty="0">
                <a:solidFill>
                  <a:srgbClr val="FF0000"/>
                </a:solidFill>
                <a:cs typeface="Times New Roman"/>
              </a:rPr>
              <a:t>TDE </a:t>
            </a:r>
            <a:r>
              <a:rPr lang="tr-TR" dirty="0">
                <a:solidFill>
                  <a:prstClr val="black"/>
                </a:solidFill>
                <a:cs typeface="Times New Roman"/>
              </a:rPr>
              <a:t>kodu ile başlamaktadır.</a:t>
            </a:r>
          </a:p>
          <a:p>
            <a:pPr algn="just">
              <a:buFont typeface="Arial" panose="020B0604020202020204" pitchFamily="34" charset="0"/>
              <a:buChar char="•"/>
            </a:pPr>
            <a:endParaRPr lang="tr-TR" sz="2400" dirty="0">
              <a:solidFill>
                <a:prstClr val="black"/>
              </a:solidFill>
              <a:cs typeface="Times New Roman"/>
            </a:endParaRPr>
          </a:p>
          <a:p>
            <a:pPr marL="0" indent="0" eaLnBrk="1" hangingPunct="1">
              <a:buNone/>
            </a:pPr>
            <a:endParaRPr lang="tr-TR" sz="2400" b="1" dirty="0">
              <a:effectLst>
                <a:outerShdw blurRad="38100" dist="38100" dir="2700000" algn="tl">
                  <a:srgbClr val="000000">
                    <a:alpha val="43137"/>
                  </a:srgbClr>
                </a:outerShdw>
              </a:effectLst>
              <a:latin typeface="Arial" panose="020B0604020202020204" pitchFamily="34" charset="0"/>
              <a:ea typeface="Aharoni"/>
              <a:cs typeface="Arial" panose="020B0604020202020204" pitchFamily="34" charset="0"/>
            </a:endParaRPr>
          </a:p>
          <a:p>
            <a:pPr marL="0" indent="0" eaLnBrk="1" hangingPunct="1">
              <a:buNone/>
            </a:pPr>
            <a:endParaRPr lang="tr-TR" sz="2500" b="1" dirty="0">
              <a:effectLst>
                <a:outerShdw blurRad="38100" dist="38100" dir="2700000" algn="tl">
                  <a:srgbClr val="000000">
                    <a:alpha val="43137"/>
                  </a:srgbClr>
                </a:outerShdw>
              </a:effectLst>
              <a:latin typeface="Arial" panose="020B0604020202020204" pitchFamily="34" charset="0"/>
              <a:ea typeface="Aharoni"/>
              <a:cs typeface="Arial" panose="020B0604020202020204" pitchFamily="34" charset="0"/>
            </a:endParaRPr>
          </a:p>
          <a:p>
            <a:pPr marL="0" indent="0">
              <a:buNone/>
            </a:pPr>
            <a:endParaRPr lang="tr-TR"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endParaRPr lang="tr-TR" sz="2500" b="1" dirty="0">
              <a:effectLst>
                <a:outerShdw blurRad="38100" dist="38100" dir="2700000" algn="tl">
                  <a:srgbClr val="000000">
                    <a:alpha val="43137"/>
                  </a:srgbClr>
                </a:outerShdw>
              </a:effectLst>
              <a:ea typeface="Aharoni"/>
              <a:cs typeface="Aharoni"/>
            </a:endParaRPr>
          </a:p>
          <a:p>
            <a:pPr marL="0" indent="0" eaLnBrk="1" hangingPunct="1">
              <a:buNone/>
            </a:pPr>
            <a:endParaRPr lang="tr-TR" sz="2000" dirty="0"/>
          </a:p>
        </p:txBody>
      </p:sp>
      <p:sp>
        <p:nvSpPr>
          <p:cNvPr id="5" name="2 İçerik Yer Tutucusu"/>
          <p:cNvSpPr txBox="1">
            <a:spLocks/>
          </p:cNvSpPr>
          <p:nvPr/>
        </p:nvSpPr>
        <p:spPr bwMode="auto">
          <a:xfrm>
            <a:off x="395536" y="1063861"/>
            <a:ext cx="8280920" cy="553814"/>
          </a:xfrm>
          <a:prstGeom prst="rect">
            <a:avLst/>
          </a:prstGeom>
          <a:solidFill>
            <a:schemeClr val="bg2"/>
          </a:solidFill>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spcBef>
                <a:spcPct val="20000"/>
              </a:spcBef>
              <a:buClr>
                <a:schemeClr val="accent1"/>
              </a:buClr>
              <a:defRPr/>
            </a:pPr>
            <a:r>
              <a:rPr lang="tr-TR" sz="2000" b="1" dirty="0">
                <a:solidFill>
                  <a:schemeClr val="tx1">
                    <a:lumMod val="65000"/>
                    <a:lumOff val="35000"/>
                  </a:schemeClr>
                </a:solidFill>
              </a:rPr>
              <a:t>c. TÜRK DİLİ VE EDEBİYATI LİSANS EĞİTİM DURUMU HAKKINDA</a:t>
            </a:r>
          </a:p>
        </p:txBody>
      </p:sp>
      <p:sp>
        <p:nvSpPr>
          <p:cNvPr id="2" name="Slayt Numarası Yer Tutucusu 1"/>
          <p:cNvSpPr>
            <a:spLocks noGrp="1"/>
          </p:cNvSpPr>
          <p:nvPr>
            <p:ph type="sldNum" sz="quarter" idx="12"/>
          </p:nvPr>
        </p:nvSpPr>
        <p:spPr/>
        <p:txBody>
          <a:bodyPr/>
          <a:lstStyle/>
          <a:p>
            <a:fld id="{96E669E4-FC97-441C-8462-F29473792A38}" type="slidenum">
              <a:rPr lang="tr-TR" smtClean="0"/>
              <a:pPr/>
              <a:t>27</a:t>
            </a:fld>
            <a:endParaRPr lang="tr-TR"/>
          </a:p>
        </p:txBody>
      </p:sp>
    </p:spTree>
    <p:extLst>
      <p:ext uri="{BB962C8B-B14F-4D97-AF65-F5344CB8AC3E}">
        <p14:creationId xmlns:p14="http://schemas.microsoft.com/office/powerpoint/2010/main" val="4666811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arn(inVertical)">
                                      <p:cBhvr>
                                        <p:cTn id="7" dur="500"/>
                                        <p:tgtEl>
                                          <p:spTgt spid="2867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barn(inVertical)">
                                      <p:cBhvr>
                                        <p:cTn id="10" dur="500"/>
                                        <p:tgtEl>
                                          <p:spTgt spid="2867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Effect transition="in" filter="barn(inVertical)">
                                      <p:cBhvr>
                                        <p:cTn id="13" dur="500"/>
                                        <p:tgtEl>
                                          <p:spTgt spid="2867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8675">
                                            <p:txEl>
                                              <p:pRg st="3" end="3"/>
                                            </p:txEl>
                                          </p:spTgt>
                                        </p:tgtEl>
                                        <p:attrNameLst>
                                          <p:attrName>style.visibility</p:attrName>
                                        </p:attrNameLst>
                                      </p:cBhvr>
                                      <p:to>
                                        <p:strVal val="visible"/>
                                      </p:to>
                                    </p:set>
                                    <p:animEffect transition="in" filter="barn(inVertical)">
                                      <p:cBhvr>
                                        <p:cTn id="16"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ÖĞRENCİ MEMNUNİYET ORANLARI</a:t>
            </a:r>
          </a:p>
        </p:txBody>
      </p:sp>
      <p:sp>
        <p:nvSpPr>
          <p:cNvPr id="3" name="İçerik Yer Tutucusu 2"/>
          <p:cNvSpPr>
            <a:spLocks noGrp="1"/>
          </p:cNvSpPr>
          <p:nvPr>
            <p:ph idx="1"/>
          </p:nvPr>
        </p:nvSpPr>
        <p:spPr>
          <a:xfrm>
            <a:off x="179512" y="1556792"/>
            <a:ext cx="8435280" cy="4752528"/>
          </a:xfrm>
        </p:spPr>
        <p:txBody>
          <a:bodyPr anchor="ctr">
            <a:normAutofit fontScale="25000" lnSpcReduction="20000"/>
          </a:bodyPr>
          <a:lstStyle/>
          <a:p>
            <a:pPr algn="just">
              <a:lnSpc>
                <a:spcPct val="170000"/>
              </a:lnSpc>
            </a:pPr>
            <a:r>
              <a:rPr lang="tr-TR" sz="8000" dirty="0"/>
              <a:t>Lisans öğrencilerine uygulanan 2019-2020 eğitim-öğretim yılı memnuniyet anketine göre;</a:t>
            </a:r>
          </a:p>
          <a:p>
            <a:pPr algn="just">
              <a:lnSpc>
                <a:spcPct val="170000"/>
              </a:lnSpc>
            </a:pPr>
            <a:r>
              <a:rPr lang="tr-TR" sz="8000" dirty="0"/>
              <a:t>Öğrencilerin %74’ü ders içeriklerinden memnun olduğunu belirtmiştir.</a:t>
            </a:r>
          </a:p>
          <a:p>
            <a:pPr algn="just">
              <a:lnSpc>
                <a:spcPct val="170000"/>
              </a:lnSpc>
            </a:pPr>
            <a:r>
              <a:rPr lang="tr-TR" sz="8000" dirty="0"/>
              <a:t>Öğrencilerin %63’ü bölüm içi seçmeli ders sayılarını ve içeriklerini yeterli bulurken öğrencilerin %55’i bölüm dışı seçmeli ders sayısını ve içeriğini yeterli bulmuştur.</a:t>
            </a:r>
          </a:p>
          <a:p>
            <a:pPr algn="just">
              <a:lnSpc>
                <a:spcPct val="170000"/>
              </a:lnSpc>
            </a:pPr>
            <a:r>
              <a:rPr lang="tr-TR" sz="8000" dirty="0"/>
              <a:t>Öğrencilerin %84’ü öğretim elemanlarının öğrencilere karşı tutumundan memnun olduğunu belirtmiştir.</a:t>
            </a:r>
          </a:p>
          <a:p>
            <a:pPr algn="just">
              <a:lnSpc>
                <a:spcPct val="170000"/>
              </a:lnSpc>
            </a:pPr>
            <a:r>
              <a:rPr lang="tr-TR" sz="8000" dirty="0"/>
              <a:t>Öğrencilerin %79’u öğretim üyelerini eğitim ve öğretim açısından yeterli bulduğunu belirtmiştir.</a:t>
            </a:r>
          </a:p>
          <a:p>
            <a:endParaRPr lang="tr-TR"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28</a:t>
            </a:fld>
            <a:endParaRPr lang="tr-TR"/>
          </a:p>
        </p:txBody>
      </p:sp>
    </p:spTree>
    <p:extLst>
      <p:ext uri="{BB962C8B-B14F-4D97-AF65-F5344CB8AC3E}">
        <p14:creationId xmlns:p14="http://schemas.microsoft.com/office/powerpoint/2010/main" val="1591119542"/>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MEZUN ÖĞRENCİ </a:t>
            </a:r>
            <a:br>
              <a:rPr lang="tr-TR" dirty="0"/>
            </a:br>
            <a:r>
              <a:rPr lang="tr-TR" dirty="0"/>
              <a:t>MEMNUNİYET ORANLARI</a:t>
            </a:r>
          </a:p>
        </p:txBody>
      </p:sp>
      <p:sp>
        <p:nvSpPr>
          <p:cNvPr id="4" name="Slayt Numarası Yer Tutucusu 3"/>
          <p:cNvSpPr>
            <a:spLocks noGrp="1"/>
          </p:cNvSpPr>
          <p:nvPr>
            <p:ph type="sldNum" sz="quarter" idx="12"/>
          </p:nvPr>
        </p:nvSpPr>
        <p:spPr/>
        <p:txBody>
          <a:bodyPr/>
          <a:lstStyle/>
          <a:p>
            <a:fld id="{96E669E4-FC97-441C-8462-F29473792A38}" type="slidenum">
              <a:rPr lang="tr-TR" smtClean="0"/>
              <a:pPr/>
              <a:t>29</a:t>
            </a:fld>
            <a:endParaRPr lang="tr-TR"/>
          </a:p>
        </p:txBody>
      </p:sp>
      <p:sp>
        <p:nvSpPr>
          <p:cNvPr id="6" name="İçerik Yer Tutucusu 2"/>
          <p:cNvSpPr txBox="1">
            <a:spLocks/>
          </p:cNvSpPr>
          <p:nvPr/>
        </p:nvSpPr>
        <p:spPr>
          <a:xfrm>
            <a:off x="683568" y="1568500"/>
            <a:ext cx="7992888" cy="93610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defTabSz="914400">
              <a:spcBef>
                <a:spcPts val="0"/>
              </a:spcBef>
              <a:buFont typeface="Arial"/>
              <a:buNone/>
            </a:pPr>
            <a:r>
              <a:rPr lang="tr-TR" sz="2000" dirty="0">
                <a:solidFill>
                  <a:prstClr val="black"/>
                </a:solidFill>
              </a:rPr>
              <a:t>Mezunlarımıza uyguladığımız anketlerde memnuniyet oranları ortalama olarak %75’dir. 2019 yılında yapılan ankete göre mezun öğrenci memnuniyet oranı ise %80’dir. </a:t>
            </a:r>
          </a:p>
          <a:p>
            <a:endParaRPr lang="tr-TR" dirty="0"/>
          </a:p>
        </p:txBody>
      </p:sp>
      <p:graphicFrame>
        <p:nvGraphicFramePr>
          <p:cNvPr id="7" name="İçerik Yer Tutucusu 6">
            <a:extLst>
              <a:ext uri="{FF2B5EF4-FFF2-40B4-BE49-F238E27FC236}">
                <a16:creationId xmlns="" xmlns:a16="http://schemas.microsoft.com/office/drawing/2014/main" id="{F5E59149-D773-644C-9F4C-6A46C6CE4655}"/>
              </a:ext>
            </a:extLst>
          </p:cNvPr>
          <p:cNvGraphicFramePr>
            <a:graphicFrameLocks noGrp="1"/>
          </p:cNvGraphicFramePr>
          <p:nvPr>
            <p:ph idx="1"/>
            <p:extLst>
              <p:ext uri="{D42A27DB-BD31-4B8C-83A1-F6EECF244321}">
                <p14:modId xmlns:p14="http://schemas.microsoft.com/office/powerpoint/2010/main" val="909662218"/>
              </p:ext>
            </p:extLst>
          </p:nvPr>
        </p:nvGraphicFramePr>
        <p:xfrm>
          <a:off x="683568" y="2504604"/>
          <a:ext cx="8003232" cy="36215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055681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57403" y="116632"/>
            <a:ext cx="8229600" cy="1143000"/>
          </a:xfrm>
        </p:spPr>
        <p:txBody>
          <a:bodyPr/>
          <a:lstStyle/>
          <a:p>
            <a:r>
              <a:rPr lang="tr-TR" dirty="0"/>
              <a:t>Üniversitemizin Tarihçesi</a:t>
            </a:r>
            <a:endParaRPr lang="en-GB"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3</a:t>
            </a:fld>
            <a:endParaRPr lang="tr-TR"/>
          </a:p>
        </p:txBody>
      </p:sp>
      <p:pic>
        <p:nvPicPr>
          <p:cNvPr id="5" name="İçerik Yer Tutucusu 4"/>
          <p:cNvPicPr>
            <a:picLocks noGrp="1" noChangeAspect="1"/>
          </p:cNvPicPr>
          <p:nvPr>
            <p:ph idx="1"/>
          </p:nvPr>
        </p:nvPicPr>
        <p:blipFill rotWithShape="1">
          <a:blip r:embed="rId2"/>
          <a:srcRect l="11816" t="14951" r="13088" b="5499"/>
          <a:stretch/>
        </p:blipFill>
        <p:spPr>
          <a:xfrm>
            <a:off x="323528" y="980728"/>
            <a:ext cx="8568952" cy="5740747"/>
          </a:xfrm>
          <a:prstGeom prst="rect">
            <a:avLst/>
          </a:prstGeom>
        </p:spPr>
      </p:pic>
    </p:spTree>
    <p:extLst>
      <p:ext uri="{BB962C8B-B14F-4D97-AF65-F5344CB8AC3E}">
        <p14:creationId xmlns:p14="http://schemas.microsoft.com/office/powerpoint/2010/main" val="1860239741"/>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708920"/>
            <a:ext cx="7560840" cy="720080"/>
          </a:xfrm>
          <a:solidFill>
            <a:schemeClr val="bg2"/>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tr-TR" dirty="0">
                <a:solidFill>
                  <a:schemeClr val="tx1">
                    <a:lumMod val="65000"/>
                    <a:lumOff val="35000"/>
                  </a:schemeClr>
                </a:solidFill>
              </a:rPr>
              <a:t>LİSANSÜSTÜ</a:t>
            </a:r>
          </a:p>
        </p:txBody>
      </p:sp>
      <p:sp>
        <p:nvSpPr>
          <p:cNvPr id="3" name="Slayt Numarası Yer Tutucusu 2"/>
          <p:cNvSpPr>
            <a:spLocks noGrp="1"/>
          </p:cNvSpPr>
          <p:nvPr>
            <p:ph type="sldNum" sz="quarter" idx="12"/>
          </p:nvPr>
        </p:nvSpPr>
        <p:spPr/>
        <p:txBody>
          <a:bodyPr/>
          <a:lstStyle/>
          <a:p>
            <a:fld id="{96E669E4-FC97-441C-8462-F29473792A38}" type="slidenum">
              <a:rPr lang="tr-TR" smtClean="0"/>
              <a:pPr/>
              <a:t>30</a:t>
            </a:fld>
            <a:endParaRPr lang="tr-TR"/>
          </a:p>
        </p:txBody>
      </p:sp>
    </p:spTree>
    <p:extLst>
      <p:ext uri="{BB962C8B-B14F-4D97-AF65-F5344CB8AC3E}">
        <p14:creationId xmlns:p14="http://schemas.microsoft.com/office/powerpoint/2010/main" val="2590965442"/>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16088" y="1565176"/>
            <a:ext cx="4752528" cy="369332"/>
          </a:xfrm>
          <a:prstGeom prst="rect">
            <a:avLst/>
          </a:prstGeom>
          <a:noFill/>
        </p:spPr>
        <p:txBody>
          <a:bodyPr wrap="square" rtlCol="0">
            <a:spAutoFit/>
          </a:bodyPr>
          <a:lstStyle/>
          <a:p>
            <a:endParaRPr lang="tr-TR" dirty="0"/>
          </a:p>
        </p:txBody>
      </p:sp>
      <p:sp>
        <p:nvSpPr>
          <p:cNvPr id="2" name="Metin kutusu 1"/>
          <p:cNvSpPr txBox="1"/>
          <p:nvPr/>
        </p:nvSpPr>
        <p:spPr>
          <a:xfrm>
            <a:off x="1475656" y="692696"/>
            <a:ext cx="6192688" cy="523220"/>
          </a:xfrm>
          <a:prstGeom prst="rect">
            <a:avLst/>
          </a:prstGeom>
          <a:solidFill>
            <a:schemeClr val="bg1">
              <a:lumMod val="95000"/>
            </a:schemeClr>
          </a:solidFill>
        </p:spPr>
        <p:txBody>
          <a:bodyPr wrap="square" rtlCol="0">
            <a:spAutoFit/>
          </a:bodyPr>
          <a:lstStyle/>
          <a:p>
            <a:pPr algn="ctr"/>
            <a:r>
              <a:rPr lang="tr-TR" sz="2800" b="1" dirty="0">
                <a:solidFill>
                  <a:schemeClr val="bg1">
                    <a:lumMod val="50000"/>
                  </a:schemeClr>
                </a:solidFill>
              </a:rPr>
              <a:t>LİSANSÜSTÜ ÖĞRENCİ SAYILARI</a:t>
            </a:r>
          </a:p>
        </p:txBody>
      </p:sp>
      <p:sp>
        <p:nvSpPr>
          <p:cNvPr id="3" name="Slayt Numarası Yer Tutucusu 2"/>
          <p:cNvSpPr>
            <a:spLocks noGrp="1"/>
          </p:cNvSpPr>
          <p:nvPr>
            <p:ph type="sldNum" sz="quarter" idx="12"/>
          </p:nvPr>
        </p:nvSpPr>
        <p:spPr/>
        <p:txBody>
          <a:bodyPr/>
          <a:lstStyle/>
          <a:p>
            <a:fld id="{96E669E4-FC97-441C-8462-F29473792A38}" type="slidenum">
              <a:rPr lang="tr-TR" smtClean="0"/>
              <a:pPr/>
              <a:t>31</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72725960"/>
              </p:ext>
            </p:extLst>
          </p:nvPr>
        </p:nvGraphicFramePr>
        <p:xfrm>
          <a:off x="683568" y="1962985"/>
          <a:ext cx="7056783" cy="4202321"/>
        </p:xfrm>
        <a:graphic>
          <a:graphicData uri="http://schemas.openxmlformats.org/drawingml/2006/table">
            <a:tbl>
              <a:tblPr firstRow="1" bandRow="1">
                <a:tableStyleId>{5C22544A-7EE6-4342-B048-85BDC9FD1C3A}</a:tableStyleId>
              </a:tblPr>
              <a:tblGrid>
                <a:gridCol w="1954143">
                  <a:extLst>
                    <a:ext uri="{9D8B030D-6E8A-4147-A177-3AD203B41FA5}">
                      <a16:colId xmlns="" xmlns:a16="http://schemas.microsoft.com/office/drawing/2014/main" val="20000"/>
                    </a:ext>
                  </a:extLst>
                </a:gridCol>
                <a:gridCol w="1700880">
                  <a:extLst>
                    <a:ext uri="{9D8B030D-6E8A-4147-A177-3AD203B41FA5}">
                      <a16:colId xmlns="" xmlns:a16="http://schemas.microsoft.com/office/drawing/2014/main" val="2487868826"/>
                    </a:ext>
                  </a:extLst>
                </a:gridCol>
                <a:gridCol w="1700880">
                  <a:extLst>
                    <a:ext uri="{9D8B030D-6E8A-4147-A177-3AD203B41FA5}">
                      <a16:colId xmlns="" xmlns:a16="http://schemas.microsoft.com/office/drawing/2014/main" val="3175257589"/>
                    </a:ext>
                  </a:extLst>
                </a:gridCol>
                <a:gridCol w="1700880">
                  <a:extLst>
                    <a:ext uri="{9D8B030D-6E8A-4147-A177-3AD203B41FA5}">
                      <a16:colId xmlns="" xmlns:a16="http://schemas.microsoft.com/office/drawing/2014/main" val="2146185596"/>
                    </a:ext>
                  </a:extLst>
                </a:gridCol>
              </a:tblGrid>
              <a:tr h="411139">
                <a:tc>
                  <a:txBody>
                    <a:bodyPr/>
                    <a:lstStyle/>
                    <a:p>
                      <a:endParaRPr lang="tr-TR" dirty="0"/>
                    </a:p>
                  </a:txBody>
                  <a:tcPr/>
                </a:tc>
                <a:tc>
                  <a:txBody>
                    <a:bodyPr/>
                    <a:lstStyle/>
                    <a:p>
                      <a:pPr algn="ctr"/>
                      <a:r>
                        <a:rPr lang="tr-TR" dirty="0"/>
                        <a:t>2018</a:t>
                      </a:r>
                    </a:p>
                  </a:txBody>
                  <a:tcPr/>
                </a:tc>
                <a:tc>
                  <a:txBody>
                    <a:bodyPr/>
                    <a:lstStyle/>
                    <a:p>
                      <a:pPr algn="ctr"/>
                      <a:r>
                        <a:rPr lang="tr-TR" dirty="0"/>
                        <a:t>2019</a:t>
                      </a:r>
                    </a:p>
                  </a:txBody>
                  <a:tcPr/>
                </a:tc>
                <a:tc>
                  <a:txBody>
                    <a:bodyPr/>
                    <a:lstStyle/>
                    <a:p>
                      <a:pPr algn="ctr"/>
                      <a:r>
                        <a:rPr lang="tr-TR" dirty="0"/>
                        <a:t>2020</a:t>
                      </a:r>
                    </a:p>
                  </a:txBody>
                  <a:tcPr/>
                </a:tc>
                <a:extLst>
                  <a:ext uri="{0D108BD9-81ED-4DB2-BD59-A6C34878D82A}">
                    <a16:rowId xmlns="" xmlns:a16="http://schemas.microsoft.com/office/drawing/2014/main" val="10000"/>
                  </a:ext>
                </a:extLst>
              </a:tr>
              <a:tr h="143828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800" b="1" kern="1200" dirty="0">
                          <a:solidFill>
                            <a:schemeClr val="bg1"/>
                          </a:solidFill>
                          <a:effectLst/>
                          <a:latin typeface="+mn-lt"/>
                          <a:ea typeface="+mn-ea"/>
                          <a:cs typeface="+mn-cs"/>
                        </a:rPr>
                        <a:t>Türk Edebiyatı Yüksek Lisans</a:t>
                      </a:r>
                      <a:r>
                        <a:rPr lang="tr-TR" sz="1800" b="1" kern="1200" baseline="0" dirty="0">
                          <a:solidFill>
                            <a:schemeClr val="bg1"/>
                          </a:solidFill>
                          <a:effectLst/>
                          <a:latin typeface="+mn-lt"/>
                          <a:ea typeface="+mn-ea"/>
                          <a:cs typeface="+mn-cs"/>
                        </a:rPr>
                        <a:t> Programı</a:t>
                      </a:r>
                      <a:endParaRPr lang="tr-TR" b="1" dirty="0">
                        <a:solidFill>
                          <a:schemeClr val="bg1"/>
                        </a:solidFill>
                      </a:endParaRPr>
                    </a:p>
                  </a:txBody>
                  <a:tcPr>
                    <a:solidFill>
                      <a:schemeClr val="accent1">
                        <a:lumMod val="75000"/>
                      </a:schemeClr>
                    </a:solidFill>
                  </a:tcPr>
                </a:tc>
                <a:tc>
                  <a:txBody>
                    <a:bodyPr/>
                    <a:lstStyle/>
                    <a:p>
                      <a:pPr algn="ctr"/>
                      <a:r>
                        <a:rPr lang="tr-TR" b="1" dirty="0"/>
                        <a:t>65</a:t>
                      </a:r>
                    </a:p>
                  </a:txBody>
                  <a:tcPr anchor="ctr"/>
                </a:tc>
                <a:tc>
                  <a:txBody>
                    <a:bodyPr/>
                    <a:lstStyle/>
                    <a:p>
                      <a:pPr algn="ctr"/>
                      <a:r>
                        <a:rPr lang="tr-TR" b="1" dirty="0"/>
                        <a:t>51</a:t>
                      </a:r>
                    </a:p>
                  </a:txBody>
                  <a:tcPr anchor="ctr"/>
                </a:tc>
                <a:tc>
                  <a:txBody>
                    <a:bodyPr/>
                    <a:lstStyle/>
                    <a:p>
                      <a:pPr algn="ctr"/>
                      <a:r>
                        <a:rPr lang="tr-TR" b="1" dirty="0"/>
                        <a:t>35</a:t>
                      </a:r>
                    </a:p>
                  </a:txBody>
                  <a:tcPr anchor="ctr"/>
                </a:tc>
                <a:extLst>
                  <a:ext uri="{0D108BD9-81ED-4DB2-BD59-A6C34878D82A}">
                    <a16:rowId xmlns="" xmlns:a16="http://schemas.microsoft.com/office/drawing/2014/main" val="10001"/>
                  </a:ext>
                </a:extLst>
              </a:tr>
              <a:tr h="1168608">
                <a:tc>
                  <a:txBody>
                    <a:bodyPr/>
                    <a:lstStyle/>
                    <a:p>
                      <a:pPr algn="ctr"/>
                      <a:r>
                        <a:rPr lang="tr-TR" sz="1800" b="1" kern="1200" dirty="0">
                          <a:solidFill>
                            <a:schemeClr val="bg1"/>
                          </a:solidFill>
                          <a:effectLst/>
                          <a:latin typeface="+mn-lt"/>
                          <a:ea typeface="+mn-ea"/>
                          <a:cs typeface="+mn-cs"/>
                        </a:rPr>
                        <a:t>Eski Türk Dili Yüksek Lisans Programı</a:t>
                      </a:r>
                      <a:endParaRPr lang="tr-TR" b="1" dirty="0">
                        <a:solidFill>
                          <a:schemeClr val="bg1"/>
                        </a:solidFill>
                      </a:endParaRPr>
                    </a:p>
                  </a:txBody>
                  <a:tcPr>
                    <a:solidFill>
                      <a:schemeClr val="accent1">
                        <a:lumMod val="75000"/>
                      </a:schemeClr>
                    </a:solidFill>
                  </a:tcPr>
                </a:tc>
                <a:tc>
                  <a:txBody>
                    <a:bodyPr/>
                    <a:lstStyle/>
                    <a:p>
                      <a:pPr algn="ctr"/>
                      <a:r>
                        <a:rPr lang="tr-TR" b="1" dirty="0"/>
                        <a:t>22</a:t>
                      </a:r>
                    </a:p>
                  </a:txBody>
                  <a:tcPr anchor="ctr"/>
                </a:tc>
                <a:tc>
                  <a:txBody>
                    <a:bodyPr/>
                    <a:lstStyle/>
                    <a:p>
                      <a:pPr algn="ctr"/>
                      <a:r>
                        <a:rPr lang="tr-TR" b="1" dirty="0"/>
                        <a:t>26</a:t>
                      </a:r>
                    </a:p>
                  </a:txBody>
                  <a:tcPr anchor="ctr"/>
                </a:tc>
                <a:tc>
                  <a:txBody>
                    <a:bodyPr/>
                    <a:lstStyle/>
                    <a:p>
                      <a:pPr algn="ctr"/>
                      <a:r>
                        <a:rPr lang="tr-TR" b="1" dirty="0"/>
                        <a:t>10</a:t>
                      </a:r>
                    </a:p>
                  </a:txBody>
                  <a:tcPr anchor="ctr"/>
                </a:tc>
                <a:extLst>
                  <a:ext uri="{0D108BD9-81ED-4DB2-BD59-A6C34878D82A}">
                    <a16:rowId xmlns="" xmlns:a16="http://schemas.microsoft.com/office/drawing/2014/main" val="10002"/>
                  </a:ext>
                </a:extLst>
              </a:tr>
              <a:tr h="1184286">
                <a:tc>
                  <a:txBody>
                    <a:bodyPr/>
                    <a:lstStyle/>
                    <a:p>
                      <a:pPr algn="ctr"/>
                      <a:r>
                        <a:rPr lang="tr-TR" sz="1800" b="1" kern="1200" dirty="0">
                          <a:solidFill>
                            <a:schemeClr val="bg1"/>
                          </a:solidFill>
                          <a:effectLst/>
                          <a:latin typeface="+mn-lt"/>
                          <a:ea typeface="+mn-ea"/>
                          <a:cs typeface="+mn-cs"/>
                        </a:rPr>
                        <a:t>Türk Dili ve Edebiyatı Doktora Programı</a:t>
                      </a:r>
                      <a:endParaRPr lang="tr-TR" b="1" dirty="0">
                        <a:solidFill>
                          <a:schemeClr val="bg1"/>
                        </a:solidFill>
                      </a:endParaRPr>
                    </a:p>
                  </a:txBody>
                  <a:tcPr>
                    <a:solidFill>
                      <a:schemeClr val="accent1">
                        <a:lumMod val="75000"/>
                      </a:schemeClr>
                    </a:solidFill>
                  </a:tcPr>
                </a:tc>
                <a:tc>
                  <a:txBody>
                    <a:bodyPr/>
                    <a:lstStyle/>
                    <a:p>
                      <a:pPr algn="ctr"/>
                      <a:r>
                        <a:rPr lang="tr-TR" b="1" dirty="0"/>
                        <a:t>70</a:t>
                      </a:r>
                    </a:p>
                  </a:txBody>
                  <a:tcPr anchor="ctr"/>
                </a:tc>
                <a:tc>
                  <a:txBody>
                    <a:bodyPr/>
                    <a:lstStyle/>
                    <a:p>
                      <a:pPr algn="ctr"/>
                      <a:r>
                        <a:rPr lang="tr-TR" b="1" dirty="0"/>
                        <a:t>67</a:t>
                      </a:r>
                    </a:p>
                  </a:txBody>
                  <a:tcPr anchor="ctr"/>
                </a:tc>
                <a:tc>
                  <a:txBody>
                    <a:bodyPr/>
                    <a:lstStyle/>
                    <a:p>
                      <a:pPr algn="ctr"/>
                      <a:r>
                        <a:rPr lang="tr-TR" b="1" dirty="0"/>
                        <a:t>73</a:t>
                      </a: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022078057"/>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96E669E4-FC97-441C-8462-F29473792A38}" type="slidenum">
              <a:rPr lang="tr-TR" smtClean="0"/>
              <a:pPr/>
              <a:t>32</a:t>
            </a:fld>
            <a:endParaRPr lang="tr-TR"/>
          </a:p>
        </p:txBody>
      </p:sp>
      <p:sp>
        <p:nvSpPr>
          <p:cNvPr id="5" name="Başlık 1"/>
          <p:cNvSpPr>
            <a:spLocks noGrp="1"/>
          </p:cNvSpPr>
          <p:nvPr>
            <p:ph type="title"/>
          </p:nvPr>
        </p:nvSpPr>
        <p:spPr>
          <a:xfrm>
            <a:off x="539552" y="2636912"/>
            <a:ext cx="8208912" cy="864096"/>
          </a:xfrm>
          <a:solidFill>
            <a:schemeClr val="bg2"/>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tr-TR" dirty="0">
                <a:solidFill>
                  <a:schemeClr val="tx1">
                    <a:lumMod val="65000"/>
                    <a:lumOff val="35000"/>
                  </a:schemeClr>
                </a:solidFill>
              </a:rPr>
              <a:t>ERASMUS</a:t>
            </a:r>
          </a:p>
        </p:txBody>
      </p:sp>
    </p:spTree>
    <p:extLst>
      <p:ext uri="{BB962C8B-B14F-4D97-AF65-F5344CB8AC3E}">
        <p14:creationId xmlns:p14="http://schemas.microsoft.com/office/powerpoint/2010/main" val="738105360"/>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526789"/>
            <a:ext cx="8147248" cy="1512167"/>
          </a:xfrm>
        </p:spPr>
        <p:txBody>
          <a:bodyPr>
            <a:normAutofit fontScale="25000" lnSpcReduction="20000"/>
          </a:bodyPr>
          <a:lstStyle/>
          <a:p>
            <a:pPr marL="0" indent="0" algn="just">
              <a:buNone/>
            </a:pPr>
            <a:r>
              <a:rPr lang="tr-TR" sz="8000" dirty="0"/>
              <a:t>Bölümümüzün </a:t>
            </a:r>
            <a:r>
              <a:rPr lang="tr-TR" sz="8000" dirty="0" err="1"/>
              <a:t>Erasmus</a:t>
            </a:r>
            <a:r>
              <a:rPr lang="tr-TR" sz="8000" dirty="0"/>
              <a:t> Değişim Programı kapsamında toplam </a:t>
            </a:r>
            <a:r>
              <a:rPr lang="tr-TR" sz="8000" b="1" dirty="0">
                <a:solidFill>
                  <a:srgbClr val="FF0000"/>
                </a:solidFill>
              </a:rPr>
              <a:t>11</a:t>
            </a:r>
            <a:r>
              <a:rPr lang="tr-TR" sz="8000" dirty="0"/>
              <a:t> üniversite ile anlaşması vardır.</a:t>
            </a:r>
          </a:p>
          <a:p>
            <a:pPr marL="0" indent="0" algn="just">
              <a:buNone/>
            </a:pPr>
            <a:endParaRPr lang="tr-TR" sz="8000" dirty="0"/>
          </a:p>
          <a:p>
            <a:pPr marL="0" indent="0" algn="just">
              <a:buNone/>
            </a:pPr>
            <a:r>
              <a:rPr lang="tr-TR" sz="8000" dirty="0"/>
              <a:t>Son dört yılın </a:t>
            </a:r>
            <a:r>
              <a:rPr lang="tr-TR" sz="8000" dirty="0" err="1"/>
              <a:t>Erasmus</a:t>
            </a:r>
            <a:r>
              <a:rPr lang="tr-TR" sz="8000" dirty="0"/>
              <a:t> öğrenci hareketliliği aşağıdaki gibidir:</a:t>
            </a:r>
          </a:p>
          <a:p>
            <a:pPr marL="0" indent="0" algn="just">
              <a:buNone/>
            </a:pPr>
            <a:endParaRPr lang="tr-TR" sz="5100" dirty="0"/>
          </a:p>
          <a:p>
            <a:pPr marL="0" indent="0" algn="just">
              <a:buNone/>
            </a:pPr>
            <a:endParaRPr lang="tr-TR" sz="5100" dirty="0"/>
          </a:p>
          <a:p>
            <a:pPr marL="0" indent="0" algn="just">
              <a:buNone/>
            </a:pPr>
            <a:r>
              <a:rPr lang="tr-TR" sz="5100" dirty="0"/>
              <a:t>	</a:t>
            </a:r>
            <a:r>
              <a:rPr lang="tr-TR" sz="7200" dirty="0"/>
              <a:t> 		</a:t>
            </a:r>
            <a:endParaRPr lang="tr-TR" sz="8000" dirty="0"/>
          </a:p>
          <a:p>
            <a:pPr algn="just"/>
            <a:endParaRPr lang="tr-TR" sz="5100" dirty="0"/>
          </a:p>
          <a:p>
            <a:pPr marL="0" indent="0" algn="just">
              <a:buNone/>
            </a:pPr>
            <a:endParaRPr lang="tr-TR" sz="5100" dirty="0"/>
          </a:p>
          <a:p>
            <a:pPr marL="0" indent="0" algn="just">
              <a:buNone/>
            </a:pPr>
            <a:endParaRPr lang="tr-TR"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33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66707"/>
              </p:ext>
            </p:extLst>
          </p:nvPr>
        </p:nvGraphicFramePr>
        <p:xfrm>
          <a:off x="827583" y="2168859"/>
          <a:ext cx="7488833" cy="2520281"/>
        </p:xfrm>
        <a:graphic>
          <a:graphicData uri="http://schemas.openxmlformats.org/drawingml/2006/table">
            <a:tbl>
              <a:tblPr firstRow="1" bandRow="1">
                <a:tableStyleId>{5C22544A-7EE6-4342-B048-85BDC9FD1C3A}</a:tableStyleId>
              </a:tblPr>
              <a:tblGrid>
                <a:gridCol w="1599921">
                  <a:extLst>
                    <a:ext uri="{9D8B030D-6E8A-4147-A177-3AD203B41FA5}">
                      <a16:colId xmlns="" xmlns:a16="http://schemas.microsoft.com/office/drawing/2014/main" val="20000"/>
                    </a:ext>
                  </a:extLst>
                </a:gridCol>
                <a:gridCol w="1472228">
                  <a:extLst>
                    <a:ext uri="{9D8B030D-6E8A-4147-A177-3AD203B41FA5}">
                      <a16:colId xmlns="" xmlns:a16="http://schemas.microsoft.com/office/drawing/2014/main" val="20002"/>
                    </a:ext>
                  </a:extLst>
                </a:gridCol>
                <a:gridCol w="1472228">
                  <a:extLst>
                    <a:ext uri="{9D8B030D-6E8A-4147-A177-3AD203B41FA5}">
                      <a16:colId xmlns="" xmlns:a16="http://schemas.microsoft.com/office/drawing/2014/main" val="20003"/>
                    </a:ext>
                  </a:extLst>
                </a:gridCol>
                <a:gridCol w="1472228">
                  <a:extLst>
                    <a:ext uri="{9D8B030D-6E8A-4147-A177-3AD203B41FA5}">
                      <a16:colId xmlns="" xmlns:a16="http://schemas.microsoft.com/office/drawing/2014/main" val="359029423"/>
                    </a:ext>
                  </a:extLst>
                </a:gridCol>
                <a:gridCol w="1472228">
                  <a:extLst>
                    <a:ext uri="{9D8B030D-6E8A-4147-A177-3AD203B41FA5}">
                      <a16:colId xmlns="" xmlns:a16="http://schemas.microsoft.com/office/drawing/2014/main" val="1267959001"/>
                    </a:ext>
                  </a:extLst>
                </a:gridCol>
              </a:tblGrid>
              <a:tr h="534350">
                <a:tc>
                  <a:txBody>
                    <a:bodyPr/>
                    <a:lstStyle/>
                    <a:p>
                      <a:endParaRPr lang="tr-TR" dirty="0"/>
                    </a:p>
                  </a:txBody>
                  <a:tcPr/>
                </a:tc>
                <a:tc>
                  <a:txBody>
                    <a:bodyPr/>
                    <a:lstStyle/>
                    <a:p>
                      <a:r>
                        <a:rPr lang="tr-TR" dirty="0"/>
                        <a:t>2016-2017</a:t>
                      </a:r>
                    </a:p>
                  </a:txBody>
                  <a:tcPr/>
                </a:tc>
                <a:tc>
                  <a:txBody>
                    <a:bodyPr/>
                    <a:lstStyle/>
                    <a:p>
                      <a:r>
                        <a:rPr lang="tr-TR" dirty="0"/>
                        <a:t>2017-2018</a:t>
                      </a:r>
                    </a:p>
                  </a:txBody>
                  <a:tcPr/>
                </a:tc>
                <a:tc>
                  <a:txBody>
                    <a:bodyPr/>
                    <a:lstStyle/>
                    <a:p>
                      <a:r>
                        <a:rPr lang="tr-TR" dirty="0"/>
                        <a:t>2018-2019</a:t>
                      </a:r>
                    </a:p>
                  </a:txBody>
                  <a:tcPr/>
                </a:tc>
                <a:tc>
                  <a:txBody>
                    <a:bodyPr/>
                    <a:lstStyle/>
                    <a:p>
                      <a:r>
                        <a:rPr lang="tr-TR" dirty="0"/>
                        <a:t>2019-2020</a:t>
                      </a:r>
                    </a:p>
                  </a:txBody>
                  <a:tcPr/>
                </a:tc>
                <a:extLst>
                  <a:ext uri="{0D108BD9-81ED-4DB2-BD59-A6C34878D82A}">
                    <a16:rowId xmlns="" xmlns:a16="http://schemas.microsoft.com/office/drawing/2014/main" val="10000"/>
                  </a:ext>
                </a:extLst>
              </a:tr>
              <a:tr h="661977">
                <a:tc>
                  <a:txBody>
                    <a:bodyPr/>
                    <a:lstStyle/>
                    <a:p>
                      <a:r>
                        <a:rPr lang="tr-TR" dirty="0"/>
                        <a:t>Giden Öğrenci</a:t>
                      </a:r>
                    </a:p>
                  </a:txBody>
                  <a:tcPr/>
                </a:tc>
                <a:tc>
                  <a:txBody>
                    <a:bodyPr/>
                    <a:lstStyle/>
                    <a:p>
                      <a:r>
                        <a:rPr lang="tr-TR" dirty="0"/>
                        <a:t>4</a:t>
                      </a:r>
                    </a:p>
                  </a:txBody>
                  <a:tcPr/>
                </a:tc>
                <a:tc>
                  <a:txBody>
                    <a:bodyPr/>
                    <a:lstStyle/>
                    <a:p>
                      <a:r>
                        <a:rPr lang="tr-TR" dirty="0"/>
                        <a:t>3</a:t>
                      </a:r>
                    </a:p>
                  </a:txBody>
                  <a:tcPr/>
                </a:tc>
                <a:tc>
                  <a:txBody>
                    <a:bodyPr/>
                    <a:lstStyle/>
                    <a:p>
                      <a:r>
                        <a:rPr lang="tr-TR" dirty="0"/>
                        <a:t>3</a:t>
                      </a:r>
                    </a:p>
                  </a:txBody>
                  <a:tcPr/>
                </a:tc>
                <a:tc>
                  <a:txBody>
                    <a:bodyPr/>
                    <a:lstStyle/>
                    <a:p>
                      <a:r>
                        <a:rPr lang="tr-TR" dirty="0"/>
                        <a:t>3</a:t>
                      </a:r>
                    </a:p>
                  </a:txBody>
                  <a:tcPr/>
                </a:tc>
                <a:extLst>
                  <a:ext uri="{0D108BD9-81ED-4DB2-BD59-A6C34878D82A}">
                    <a16:rowId xmlns="" xmlns:a16="http://schemas.microsoft.com/office/drawing/2014/main" val="10001"/>
                  </a:ext>
                </a:extLst>
              </a:tr>
              <a:tr h="661977">
                <a:tc>
                  <a:txBody>
                    <a:bodyPr/>
                    <a:lstStyle/>
                    <a:p>
                      <a:r>
                        <a:rPr lang="tr-TR" dirty="0"/>
                        <a:t>Gelen Öğrenci</a:t>
                      </a:r>
                    </a:p>
                  </a:txBody>
                  <a:tcPr/>
                </a:tc>
                <a:tc>
                  <a:txBody>
                    <a:bodyPr/>
                    <a:lstStyle/>
                    <a:p>
                      <a:r>
                        <a:rPr lang="tr-TR" dirty="0"/>
                        <a:t>9</a:t>
                      </a:r>
                    </a:p>
                  </a:txBody>
                  <a:tcPr/>
                </a:tc>
                <a:tc>
                  <a:txBody>
                    <a:bodyPr/>
                    <a:lstStyle/>
                    <a:p>
                      <a:r>
                        <a:rPr lang="tr-TR" dirty="0"/>
                        <a:t>15</a:t>
                      </a:r>
                    </a:p>
                  </a:txBody>
                  <a:tcPr/>
                </a:tc>
                <a:tc>
                  <a:txBody>
                    <a:bodyPr/>
                    <a:lstStyle/>
                    <a:p>
                      <a:r>
                        <a:rPr lang="tr-TR" dirty="0"/>
                        <a:t>10</a:t>
                      </a:r>
                    </a:p>
                  </a:txBody>
                  <a:tcPr/>
                </a:tc>
                <a:tc>
                  <a:txBody>
                    <a:bodyPr/>
                    <a:lstStyle/>
                    <a:p>
                      <a:r>
                        <a:rPr lang="tr-TR" dirty="0"/>
                        <a:t>14</a:t>
                      </a:r>
                    </a:p>
                  </a:txBody>
                  <a:tcPr/>
                </a:tc>
                <a:extLst>
                  <a:ext uri="{0D108BD9-81ED-4DB2-BD59-A6C34878D82A}">
                    <a16:rowId xmlns="" xmlns:a16="http://schemas.microsoft.com/office/drawing/2014/main" val="10002"/>
                  </a:ext>
                </a:extLst>
              </a:tr>
              <a:tr h="661977">
                <a:tc>
                  <a:txBody>
                    <a:bodyPr/>
                    <a:lstStyle/>
                    <a:p>
                      <a:r>
                        <a:rPr lang="tr-TR" dirty="0"/>
                        <a:t>Giden</a:t>
                      </a:r>
                      <a:r>
                        <a:rPr lang="tr-TR" baseline="0" dirty="0"/>
                        <a:t> Personel</a:t>
                      </a:r>
                      <a:endParaRPr lang="tr-TR" dirty="0"/>
                    </a:p>
                  </a:txBody>
                  <a:tcPr/>
                </a:tc>
                <a:tc>
                  <a:txBody>
                    <a:bodyPr/>
                    <a:lstStyle/>
                    <a:p>
                      <a:r>
                        <a:rPr lang="tr-TR" dirty="0"/>
                        <a:t>1</a:t>
                      </a:r>
                    </a:p>
                  </a:txBody>
                  <a:tcPr/>
                </a:tc>
                <a:tc>
                  <a:txBody>
                    <a:bodyPr/>
                    <a:lstStyle/>
                    <a:p>
                      <a:r>
                        <a:rPr lang="tr-TR" dirty="0"/>
                        <a:t>0</a:t>
                      </a:r>
                    </a:p>
                  </a:txBody>
                  <a:tcPr/>
                </a:tc>
                <a:tc>
                  <a:txBody>
                    <a:bodyPr/>
                    <a:lstStyle/>
                    <a:p>
                      <a:r>
                        <a:rPr lang="tr-TR" dirty="0"/>
                        <a:t>0</a:t>
                      </a:r>
                    </a:p>
                  </a:txBody>
                  <a:tcPr/>
                </a:tc>
                <a:tc>
                  <a:txBody>
                    <a:bodyPr/>
                    <a:lstStyle/>
                    <a:p>
                      <a:r>
                        <a:rPr lang="tr-TR" dirty="0"/>
                        <a:t>0</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563745127"/>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16088" y="1565176"/>
            <a:ext cx="4752528" cy="369332"/>
          </a:xfrm>
          <a:prstGeom prst="rect">
            <a:avLst/>
          </a:prstGeom>
          <a:noFill/>
        </p:spPr>
        <p:txBody>
          <a:bodyPr wrap="square" rtlCol="0">
            <a:spAutoFit/>
          </a:bodyPr>
          <a:lstStyle/>
          <a:p>
            <a:endParaRPr lang="tr-TR" dirty="0"/>
          </a:p>
        </p:txBody>
      </p:sp>
      <p:sp>
        <p:nvSpPr>
          <p:cNvPr id="2" name="Metin kutusu 1"/>
          <p:cNvSpPr txBox="1"/>
          <p:nvPr/>
        </p:nvSpPr>
        <p:spPr>
          <a:xfrm>
            <a:off x="1475656" y="692696"/>
            <a:ext cx="6192688" cy="523220"/>
          </a:xfrm>
          <a:prstGeom prst="rect">
            <a:avLst/>
          </a:prstGeom>
          <a:solidFill>
            <a:schemeClr val="bg1">
              <a:lumMod val="95000"/>
            </a:schemeClr>
          </a:solidFill>
        </p:spPr>
        <p:txBody>
          <a:bodyPr wrap="square" rtlCol="0">
            <a:spAutoFit/>
          </a:bodyPr>
          <a:lstStyle/>
          <a:p>
            <a:pPr algn="ctr"/>
            <a:r>
              <a:rPr lang="tr-TR" sz="2800" b="1" dirty="0">
                <a:solidFill>
                  <a:schemeClr val="bg1">
                    <a:lumMod val="50000"/>
                  </a:schemeClr>
                </a:solidFill>
              </a:rPr>
              <a:t>ANLAŞMALI ÜNİVERSİTELER</a:t>
            </a:r>
          </a:p>
        </p:txBody>
      </p:sp>
      <p:sp>
        <p:nvSpPr>
          <p:cNvPr id="3" name="Slayt Numarası Yer Tutucusu 2"/>
          <p:cNvSpPr>
            <a:spLocks noGrp="1"/>
          </p:cNvSpPr>
          <p:nvPr>
            <p:ph type="sldNum" sz="quarter" idx="12"/>
          </p:nvPr>
        </p:nvSpPr>
        <p:spPr/>
        <p:txBody>
          <a:bodyPr/>
          <a:lstStyle/>
          <a:p>
            <a:fld id="{96E669E4-FC97-441C-8462-F29473792A38}" type="slidenum">
              <a:rPr lang="tr-TR" smtClean="0"/>
              <a:pPr/>
              <a:t>34</a:t>
            </a:fld>
            <a:endParaRPr lang="tr-TR"/>
          </a:p>
        </p:txBody>
      </p:sp>
      <p:graphicFrame>
        <p:nvGraphicFramePr>
          <p:cNvPr id="6" name="Tablo 6">
            <a:extLst>
              <a:ext uri="{FF2B5EF4-FFF2-40B4-BE49-F238E27FC236}">
                <a16:creationId xmlns="" xmlns:a16="http://schemas.microsoft.com/office/drawing/2014/main" id="{996BBDBA-1D7E-BB46-A2ED-50CC3D4619A1}"/>
              </a:ext>
            </a:extLst>
          </p:cNvPr>
          <p:cNvGraphicFramePr>
            <a:graphicFrameLocks noGrp="1"/>
          </p:cNvGraphicFramePr>
          <p:nvPr>
            <p:extLst>
              <p:ext uri="{D42A27DB-BD31-4B8C-83A1-F6EECF244321}">
                <p14:modId xmlns:p14="http://schemas.microsoft.com/office/powerpoint/2010/main" val="4010945543"/>
              </p:ext>
            </p:extLst>
          </p:nvPr>
        </p:nvGraphicFramePr>
        <p:xfrm>
          <a:off x="1247800" y="1561093"/>
          <a:ext cx="6648400" cy="4450080"/>
        </p:xfrm>
        <a:graphic>
          <a:graphicData uri="http://schemas.openxmlformats.org/drawingml/2006/table">
            <a:tbl>
              <a:tblPr firstRow="1" bandRow="1">
                <a:tableStyleId>{5C22544A-7EE6-4342-B048-85BDC9FD1C3A}</a:tableStyleId>
              </a:tblPr>
              <a:tblGrid>
                <a:gridCol w="5400600">
                  <a:extLst>
                    <a:ext uri="{9D8B030D-6E8A-4147-A177-3AD203B41FA5}">
                      <a16:colId xmlns="" xmlns:a16="http://schemas.microsoft.com/office/drawing/2014/main" val="2789918453"/>
                    </a:ext>
                  </a:extLst>
                </a:gridCol>
                <a:gridCol w="1247800">
                  <a:extLst>
                    <a:ext uri="{9D8B030D-6E8A-4147-A177-3AD203B41FA5}">
                      <a16:colId xmlns="" xmlns:a16="http://schemas.microsoft.com/office/drawing/2014/main" val="3681718353"/>
                    </a:ext>
                  </a:extLst>
                </a:gridCol>
              </a:tblGrid>
              <a:tr h="370840">
                <a:tc>
                  <a:txBody>
                    <a:bodyPr/>
                    <a:lstStyle/>
                    <a:p>
                      <a:r>
                        <a:rPr lang="tr-TR" dirty="0"/>
                        <a:t>Üniversitenin Adı</a:t>
                      </a:r>
                    </a:p>
                  </a:txBody>
                  <a:tcPr/>
                </a:tc>
                <a:tc>
                  <a:txBody>
                    <a:bodyPr/>
                    <a:lstStyle/>
                    <a:p>
                      <a:r>
                        <a:rPr lang="tr-TR" dirty="0"/>
                        <a:t>Ülke</a:t>
                      </a:r>
                    </a:p>
                  </a:txBody>
                  <a:tcPr/>
                </a:tc>
                <a:extLst>
                  <a:ext uri="{0D108BD9-81ED-4DB2-BD59-A6C34878D82A}">
                    <a16:rowId xmlns="" xmlns:a16="http://schemas.microsoft.com/office/drawing/2014/main" val="1724808834"/>
                  </a:ext>
                </a:extLst>
              </a:tr>
              <a:tr h="370840">
                <a:tc>
                  <a:txBody>
                    <a:bodyPr/>
                    <a:lstStyle/>
                    <a:p>
                      <a:r>
                        <a:rPr lang="tr-TR" dirty="0"/>
                        <a:t>New </a:t>
                      </a:r>
                      <a:r>
                        <a:rPr lang="tr-TR" dirty="0" err="1"/>
                        <a:t>Bulgarian</a:t>
                      </a:r>
                      <a:r>
                        <a:rPr lang="tr-TR" dirty="0"/>
                        <a:t> </a:t>
                      </a:r>
                      <a:r>
                        <a:rPr lang="tr-TR" dirty="0" err="1"/>
                        <a:t>University</a:t>
                      </a:r>
                      <a:endParaRPr lang="tr-TR" dirty="0"/>
                    </a:p>
                  </a:txBody>
                  <a:tcPr/>
                </a:tc>
                <a:tc>
                  <a:txBody>
                    <a:bodyPr/>
                    <a:lstStyle/>
                    <a:p>
                      <a:r>
                        <a:rPr lang="tr-TR" dirty="0"/>
                        <a:t>Bulgaristan</a:t>
                      </a:r>
                    </a:p>
                  </a:txBody>
                  <a:tcPr/>
                </a:tc>
                <a:extLst>
                  <a:ext uri="{0D108BD9-81ED-4DB2-BD59-A6C34878D82A}">
                    <a16:rowId xmlns="" xmlns:a16="http://schemas.microsoft.com/office/drawing/2014/main" val="2878573731"/>
                  </a:ext>
                </a:extLst>
              </a:tr>
              <a:tr h="370840">
                <a:tc>
                  <a:txBody>
                    <a:bodyPr/>
                    <a:lstStyle/>
                    <a:p>
                      <a:r>
                        <a:rPr lang="tr-TR" dirty="0" err="1"/>
                        <a:t>Freie</a:t>
                      </a:r>
                      <a:r>
                        <a:rPr lang="tr-TR" dirty="0"/>
                        <a:t> </a:t>
                      </a:r>
                      <a:r>
                        <a:rPr lang="tr-TR" dirty="0" err="1"/>
                        <a:t>Universität</a:t>
                      </a:r>
                      <a:r>
                        <a:rPr lang="tr-TR" dirty="0"/>
                        <a:t> Berlin</a:t>
                      </a:r>
                    </a:p>
                  </a:txBody>
                  <a:tcPr/>
                </a:tc>
                <a:tc>
                  <a:txBody>
                    <a:bodyPr/>
                    <a:lstStyle/>
                    <a:p>
                      <a:r>
                        <a:rPr lang="tr-TR" dirty="0"/>
                        <a:t>Almanya</a:t>
                      </a:r>
                    </a:p>
                  </a:txBody>
                  <a:tcPr/>
                </a:tc>
                <a:extLst>
                  <a:ext uri="{0D108BD9-81ED-4DB2-BD59-A6C34878D82A}">
                    <a16:rowId xmlns="" xmlns:a16="http://schemas.microsoft.com/office/drawing/2014/main" val="4020040863"/>
                  </a:ext>
                </a:extLst>
              </a:tr>
              <a:tr h="370840">
                <a:tc>
                  <a:txBody>
                    <a:bodyPr/>
                    <a:lstStyle/>
                    <a:p>
                      <a:r>
                        <a:rPr lang="tr-TR" dirty="0" err="1"/>
                        <a:t>Justus-Liebig-Universität</a:t>
                      </a:r>
                      <a:r>
                        <a:rPr lang="tr-TR" dirty="0"/>
                        <a:t> </a:t>
                      </a:r>
                      <a:r>
                        <a:rPr lang="tr-TR" dirty="0" err="1"/>
                        <a:t>Giessen</a:t>
                      </a:r>
                      <a:endParaRPr lang="tr-TR" dirty="0"/>
                    </a:p>
                  </a:txBody>
                  <a:tcPr/>
                </a:tc>
                <a:tc>
                  <a:txBody>
                    <a:bodyPr/>
                    <a:lstStyle/>
                    <a:p>
                      <a:r>
                        <a:rPr lang="tr-TR" dirty="0"/>
                        <a:t>Almanya</a:t>
                      </a:r>
                    </a:p>
                  </a:txBody>
                  <a:tcPr/>
                </a:tc>
                <a:extLst>
                  <a:ext uri="{0D108BD9-81ED-4DB2-BD59-A6C34878D82A}">
                    <a16:rowId xmlns="" xmlns:a16="http://schemas.microsoft.com/office/drawing/2014/main" val="152490994"/>
                  </a:ext>
                </a:extLst>
              </a:tr>
              <a:tr h="370840">
                <a:tc>
                  <a:txBody>
                    <a:bodyPr/>
                    <a:lstStyle/>
                    <a:p>
                      <a:r>
                        <a:rPr lang="tr-TR" dirty="0" err="1"/>
                        <a:t>Georg-August-Universität-Göttingen</a:t>
                      </a:r>
                      <a:endParaRPr lang="tr-TR" dirty="0"/>
                    </a:p>
                  </a:txBody>
                  <a:tcPr/>
                </a:tc>
                <a:tc>
                  <a:txBody>
                    <a:bodyPr/>
                    <a:lstStyle/>
                    <a:p>
                      <a:r>
                        <a:rPr lang="tr-TR" dirty="0"/>
                        <a:t>Almanya</a:t>
                      </a:r>
                    </a:p>
                  </a:txBody>
                  <a:tcPr/>
                </a:tc>
                <a:extLst>
                  <a:ext uri="{0D108BD9-81ED-4DB2-BD59-A6C34878D82A}">
                    <a16:rowId xmlns="" xmlns:a16="http://schemas.microsoft.com/office/drawing/2014/main" val="4070227028"/>
                  </a:ext>
                </a:extLst>
              </a:tr>
              <a:tr h="370840">
                <a:tc>
                  <a:txBody>
                    <a:bodyPr/>
                    <a:lstStyle/>
                    <a:p>
                      <a:r>
                        <a:rPr lang="tr-TR" dirty="0" err="1"/>
                        <a:t>Universität</a:t>
                      </a:r>
                      <a:r>
                        <a:rPr lang="tr-TR" dirty="0"/>
                        <a:t> Hamburg</a:t>
                      </a:r>
                    </a:p>
                  </a:txBody>
                  <a:tcPr/>
                </a:tc>
                <a:tc>
                  <a:txBody>
                    <a:bodyPr/>
                    <a:lstStyle/>
                    <a:p>
                      <a:r>
                        <a:rPr lang="tr-TR" dirty="0"/>
                        <a:t>Almanya</a:t>
                      </a:r>
                    </a:p>
                  </a:txBody>
                  <a:tcPr/>
                </a:tc>
                <a:extLst>
                  <a:ext uri="{0D108BD9-81ED-4DB2-BD59-A6C34878D82A}">
                    <a16:rowId xmlns="" xmlns:a16="http://schemas.microsoft.com/office/drawing/2014/main" val="1853904578"/>
                  </a:ext>
                </a:extLst>
              </a:tr>
              <a:tr h="370840">
                <a:tc>
                  <a:txBody>
                    <a:bodyPr/>
                    <a:lstStyle/>
                    <a:p>
                      <a:r>
                        <a:rPr lang="tr-TR" sz="1800" b="0" i="0" kern="1200" dirty="0" err="1">
                          <a:solidFill>
                            <a:schemeClr val="dk1"/>
                          </a:solidFill>
                          <a:effectLst/>
                          <a:latin typeface="+mn-lt"/>
                          <a:ea typeface="+mn-ea"/>
                          <a:cs typeface="+mn-cs"/>
                        </a:rPr>
                        <a:t>Institut</a:t>
                      </a:r>
                      <a:r>
                        <a:rPr lang="tr-TR" sz="1800" b="0" i="0" kern="1200" dirty="0">
                          <a:solidFill>
                            <a:schemeClr val="dk1"/>
                          </a:solidFill>
                          <a:effectLst/>
                          <a:latin typeface="+mn-lt"/>
                          <a:ea typeface="+mn-ea"/>
                          <a:cs typeface="+mn-cs"/>
                        </a:rPr>
                        <a:t> </a:t>
                      </a:r>
                      <a:r>
                        <a:rPr lang="tr-TR" sz="1800" b="0" i="0" kern="1200" dirty="0" err="1">
                          <a:solidFill>
                            <a:schemeClr val="dk1"/>
                          </a:solidFill>
                          <a:effectLst/>
                          <a:latin typeface="+mn-lt"/>
                          <a:ea typeface="+mn-ea"/>
                          <a:cs typeface="+mn-cs"/>
                        </a:rPr>
                        <a:t>National</a:t>
                      </a:r>
                      <a:r>
                        <a:rPr lang="tr-TR" sz="1800" b="0" i="0" kern="1200" dirty="0">
                          <a:solidFill>
                            <a:schemeClr val="dk1"/>
                          </a:solidFill>
                          <a:effectLst/>
                          <a:latin typeface="+mn-lt"/>
                          <a:ea typeface="+mn-ea"/>
                          <a:cs typeface="+mn-cs"/>
                        </a:rPr>
                        <a:t> </a:t>
                      </a:r>
                      <a:r>
                        <a:rPr lang="tr-TR" sz="1800" b="0" i="0" kern="1200" dirty="0" err="1">
                          <a:solidFill>
                            <a:schemeClr val="dk1"/>
                          </a:solidFill>
                          <a:effectLst/>
                          <a:latin typeface="+mn-lt"/>
                          <a:ea typeface="+mn-ea"/>
                          <a:cs typeface="+mn-cs"/>
                        </a:rPr>
                        <a:t>des</a:t>
                      </a:r>
                      <a:r>
                        <a:rPr lang="tr-TR" sz="1800" b="0" i="0" kern="1200" dirty="0">
                          <a:solidFill>
                            <a:schemeClr val="dk1"/>
                          </a:solidFill>
                          <a:effectLst/>
                          <a:latin typeface="+mn-lt"/>
                          <a:ea typeface="+mn-ea"/>
                          <a:cs typeface="+mn-cs"/>
                        </a:rPr>
                        <a:t> </a:t>
                      </a:r>
                      <a:r>
                        <a:rPr lang="tr-TR" sz="1800" b="0" i="0" kern="1200" dirty="0" err="1">
                          <a:solidFill>
                            <a:schemeClr val="dk1"/>
                          </a:solidFill>
                          <a:effectLst/>
                          <a:latin typeface="+mn-lt"/>
                          <a:ea typeface="+mn-ea"/>
                          <a:cs typeface="+mn-cs"/>
                        </a:rPr>
                        <a:t>Langues</a:t>
                      </a:r>
                      <a:r>
                        <a:rPr lang="tr-TR" sz="1800" b="0" i="0" kern="1200" dirty="0">
                          <a:solidFill>
                            <a:schemeClr val="dk1"/>
                          </a:solidFill>
                          <a:effectLst/>
                          <a:latin typeface="+mn-lt"/>
                          <a:ea typeface="+mn-ea"/>
                          <a:cs typeface="+mn-cs"/>
                        </a:rPr>
                        <a:t> et </a:t>
                      </a:r>
                      <a:r>
                        <a:rPr lang="tr-TR" sz="1800" b="0" i="0" kern="1200" dirty="0" err="1">
                          <a:solidFill>
                            <a:schemeClr val="dk1"/>
                          </a:solidFill>
                          <a:effectLst/>
                          <a:latin typeface="+mn-lt"/>
                          <a:ea typeface="+mn-ea"/>
                          <a:cs typeface="+mn-cs"/>
                        </a:rPr>
                        <a:t>Civilisations</a:t>
                      </a:r>
                      <a:r>
                        <a:rPr lang="tr-TR" sz="1800" b="0" i="0" kern="1200" dirty="0">
                          <a:solidFill>
                            <a:schemeClr val="dk1"/>
                          </a:solidFill>
                          <a:effectLst/>
                          <a:latin typeface="+mn-lt"/>
                          <a:ea typeface="+mn-ea"/>
                          <a:cs typeface="+mn-cs"/>
                        </a:rPr>
                        <a:t> </a:t>
                      </a:r>
                      <a:r>
                        <a:rPr lang="tr-TR" sz="1800" b="0" i="0" kern="1200" dirty="0" err="1">
                          <a:solidFill>
                            <a:schemeClr val="dk1"/>
                          </a:solidFill>
                          <a:effectLst/>
                          <a:latin typeface="+mn-lt"/>
                          <a:ea typeface="+mn-ea"/>
                          <a:cs typeface="+mn-cs"/>
                        </a:rPr>
                        <a:t>Orientales</a:t>
                      </a:r>
                      <a:endParaRPr lang="tr-TR" dirty="0"/>
                    </a:p>
                  </a:txBody>
                  <a:tcPr/>
                </a:tc>
                <a:tc>
                  <a:txBody>
                    <a:bodyPr/>
                    <a:lstStyle/>
                    <a:p>
                      <a:r>
                        <a:rPr lang="tr-TR" dirty="0"/>
                        <a:t>Fransa </a:t>
                      </a:r>
                    </a:p>
                  </a:txBody>
                  <a:tcPr/>
                </a:tc>
                <a:extLst>
                  <a:ext uri="{0D108BD9-81ED-4DB2-BD59-A6C34878D82A}">
                    <a16:rowId xmlns="" xmlns:a16="http://schemas.microsoft.com/office/drawing/2014/main" val="1395162972"/>
                  </a:ext>
                </a:extLst>
              </a:tr>
              <a:tr h="370840">
                <a:tc>
                  <a:txBody>
                    <a:bodyPr/>
                    <a:lstStyle/>
                    <a:p>
                      <a:r>
                        <a:rPr lang="tr-TR" sz="1800" b="0" i="0" kern="1200" dirty="0" err="1">
                          <a:solidFill>
                            <a:schemeClr val="dk1"/>
                          </a:solidFill>
                          <a:effectLst/>
                          <a:latin typeface="+mn-lt"/>
                          <a:ea typeface="+mn-ea"/>
                          <a:cs typeface="+mn-cs"/>
                        </a:rPr>
                        <a:t>National</a:t>
                      </a:r>
                      <a:r>
                        <a:rPr lang="tr-TR" sz="1800" b="0" i="0" kern="1200" dirty="0">
                          <a:solidFill>
                            <a:schemeClr val="dk1"/>
                          </a:solidFill>
                          <a:effectLst/>
                          <a:latin typeface="+mn-lt"/>
                          <a:ea typeface="+mn-ea"/>
                          <a:cs typeface="+mn-cs"/>
                        </a:rPr>
                        <a:t> </a:t>
                      </a:r>
                      <a:r>
                        <a:rPr lang="tr-TR" sz="1800" b="0" i="0" kern="1200" dirty="0" err="1">
                          <a:solidFill>
                            <a:schemeClr val="dk1"/>
                          </a:solidFill>
                          <a:effectLst/>
                          <a:latin typeface="+mn-lt"/>
                          <a:ea typeface="+mn-ea"/>
                          <a:cs typeface="+mn-cs"/>
                        </a:rPr>
                        <a:t>and</a:t>
                      </a:r>
                      <a:r>
                        <a:rPr lang="tr-TR" sz="1800" b="0" i="0" kern="1200" dirty="0">
                          <a:solidFill>
                            <a:schemeClr val="dk1"/>
                          </a:solidFill>
                          <a:effectLst/>
                          <a:latin typeface="+mn-lt"/>
                          <a:ea typeface="+mn-ea"/>
                          <a:cs typeface="+mn-cs"/>
                        </a:rPr>
                        <a:t> </a:t>
                      </a:r>
                      <a:r>
                        <a:rPr lang="tr-TR" sz="1800" b="0" i="0" kern="1200" dirty="0" err="1">
                          <a:solidFill>
                            <a:schemeClr val="dk1"/>
                          </a:solidFill>
                          <a:effectLst/>
                          <a:latin typeface="+mn-lt"/>
                          <a:ea typeface="+mn-ea"/>
                          <a:cs typeface="+mn-cs"/>
                        </a:rPr>
                        <a:t>Kapodistrian</a:t>
                      </a:r>
                      <a:r>
                        <a:rPr lang="tr-TR" sz="1800" b="0" i="0" kern="1200" dirty="0">
                          <a:solidFill>
                            <a:schemeClr val="dk1"/>
                          </a:solidFill>
                          <a:effectLst/>
                          <a:latin typeface="+mn-lt"/>
                          <a:ea typeface="+mn-ea"/>
                          <a:cs typeface="+mn-cs"/>
                        </a:rPr>
                        <a:t> </a:t>
                      </a:r>
                      <a:r>
                        <a:rPr lang="tr-TR" sz="1800" b="0" i="0" kern="1200" dirty="0" err="1">
                          <a:solidFill>
                            <a:schemeClr val="dk1"/>
                          </a:solidFill>
                          <a:effectLst/>
                          <a:latin typeface="+mn-lt"/>
                          <a:ea typeface="+mn-ea"/>
                          <a:cs typeface="+mn-cs"/>
                        </a:rPr>
                        <a:t>University</a:t>
                      </a:r>
                      <a:r>
                        <a:rPr lang="tr-TR" sz="1800" b="0" i="0" kern="1200" dirty="0">
                          <a:solidFill>
                            <a:schemeClr val="dk1"/>
                          </a:solidFill>
                          <a:effectLst/>
                          <a:latin typeface="+mn-lt"/>
                          <a:ea typeface="+mn-ea"/>
                          <a:cs typeface="+mn-cs"/>
                        </a:rPr>
                        <a:t> of </a:t>
                      </a:r>
                      <a:r>
                        <a:rPr lang="tr-TR" sz="1800" b="0" i="0" kern="1200" dirty="0" err="1">
                          <a:solidFill>
                            <a:schemeClr val="dk1"/>
                          </a:solidFill>
                          <a:effectLst/>
                          <a:latin typeface="+mn-lt"/>
                          <a:ea typeface="+mn-ea"/>
                          <a:cs typeface="+mn-cs"/>
                        </a:rPr>
                        <a:t>Athens</a:t>
                      </a:r>
                      <a:endParaRPr lang="tr-TR" dirty="0"/>
                    </a:p>
                  </a:txBody>
                  <a:tcPr/>
                </a:tc>
                <a:tc>
                  <a:txBody>
                    <a:bodyPr/>
                    <a:lstStyle/>
                    <a:p>
                      <a:r>
                        <a:rPr lang="tr-TR" dirty="0"/>
                        <a:t>Yunanistan</a:t>
                      </a:r>
                    </a:p>
                  </a:txBody>
                  <a:tcPr/>
                </a:tc>
                <a:extLst>
                  <a:ext uri="{0D108BD9-81ED-4DB2-BD59-A6C34878D82A}">
                    <a16:rowId xmlns="" xmlns:a16="http://schemas.microsoft.com/office/drawing/2014/main" val="1856984488"/>
                  </a:ext>
                </a:extLst>
              </a:tr>
              <a:tr h="370840">
                <a:tc>
                  <a:txBody>
                    <a:bodyPr/>
                    <a:lstStyle/>
                    <a:p>
                      <a:r>
                        <a:rPr lang="tr-TR" dirty="0" err="1"/>
                        <a:t>Democritus</a:t>
                      </a:r>
                      <a:r>
                        <a:rPr lang="tr-TR" dirty="0"/>
                        <a:t> </a:t>
                      </a:r>
                      <a:r>
                        <a:rPr lang="tr-TR" dirty="0" err="1"/>
                        <a:t>University</a:t>
                      </a:r>
                      <a:r>
                        <a:rPr lang="tr-TR" dirty="0"/>
                        <a:t> of </a:t>
                      </a:r>
                      <a:r>
                        <a:rPr lang="tr-TR" dirty="0" err="1"/>
                        <a:t>Thrace</a:t>
                      </a:r>
                      <a:endParaRPr lang="tr-TR" dirty="0"/>
                    </a:p>
                  </a:txBody>
                  <a:tcPr/>
                </a:tc>
                <a:tc>
                  <a:txBody>
                    <a:bodyPr/>
                    <a:lstStyle/>
                    <a:p>
                      <a:r>
                        <a:rPr lang="tr-TR" dirty="0"/>
                        <a:t>Yunanistan</a:t>
                      </a:r>
                    </a:p>
                  </a:txBody>
                  <a:tcPr/>
                </a:tc>
                <a:extLst>
                  <a:ext uri="{0D108BD9-81ED-4DB2-BD59-A6C34878D82A}">
                    <a16:rowId xmlns="" xmlns:a16="http://schemas.microsoft.com/office/drawing/2014/main" val="1889687344"/>
                  </a:ext>
                </a:extLst>
              </a:tr>
              <a:tr h="370840">
                <a:tc>
                  <a:txBody>
                    <a:bodyPr/>
                    <a:lstStyle/>
                    <a:p>
                      <a:r>
                        <a:rPr lang="tr-TR" dirty="0" err="1"/>
                        <a:t>Jagiellonian</a:t>
                      </a:r>
                      <a:r>
                        <a:rPr lang="tr-TR" dirty="0"/>
                        <a:t> </a:t>
                      </a:r>
                      <a:r>
                        <a:rPr lang="tr-TR" dirty="0" err="1"/>
                        <a:t>University</a:t>
                      </a:r>
                      <a:endParaRPr lang="tr-TR" dirty="0"/>
                    </a:p>
                  </a:txBody>
                  <a:tcPr/>
                </a:tc>
                <a:tc>
                  <a:txBody>
                    <a:bodyPr/>
                    <a:lstStyle/>
                    <a:p>
                      <a:r>
                        <a:rPr lang="tr-TR" dirty="0"/>
                        <a:t>Polonya</a:t>
                      </a:r>
                    </a:p>
                  </a:txBody>
                  <a:tcPr/>
                </a:tc>
                <a:extLst>
                  <a:ext uri="{0D108BD9-81ED-4DB2-BD59-A6C34878D82A}">
                    <a16:rowId xmlns="" xmlns:a16="http://schemas.microsoft.com/office/drawing/2014/main" val="530421095"/>
                  </a:ext>
                </a:extLst>
              </a:tr>
              <a:tr h="370840">
                <a:tc>
                  <a:txBody>
                    <a:bodyPr/>
                    <a:lstStyle/>
                    <a:p>
                      <a:r>
                        <a:rPr lang="tr-TR" dirty="0" err="1"/>
                        <a:t>Università</a:t>
                      </a:r>
                      <a:r>
                        <a:rPr lang="tr-TR" dirty="0"/>
                        <a:t> </a:t>
                      </a:r>
                      <a:r>
                        <a:rPr lang="tr-TR" dirty="0" err="1"/>
                        <a:t>Ca</a:t>
                      </a:r>
                      <a:r>
                        <a:rPr lang="tr-TR" dirty="0"/>
                        <a:t>’ </a:t>
                      </a:r>
                      <a:r>
                        <a:rPr lang="tr-TR" dirty="0" err="1"/>
                        <a:t>Foscari</a:t>
                      </a:r>
                      <a:r>
                        <a:rPr lang="tr-TR" dirty="0"/>
                        <a:t> </a:t>
                      </a:r>
                      <a:r>
                        <a:rPr lang="tr-TR" dirty="0" err="1"/>
                        <a:t>Venezia</a:t>
                      </a:r>
                      <a:endParaRPr lang="tr-TR" dirty="0"/>
                    </a:p>
                  </a:txBody>
                  <a:tcPr/>
                </a:tc>
                <a:tc>
                  <a:txBody>
                    <a:bodyPr/>
                    <a:lstStyle/>
                    <a:p>
                      <a:r>
                        <a:rPr lang="tr-TR" dirty="0"/>
                        <a:t>İtalya</a:t>
                      </a:r>
                    </a:p>
                  </a:txBody>
                  <a:tcPr/>
                </a:tc>
                <a:extLst>
                  <a:ext uri="{0D108BD9-81ED-4DB2-BD59-A6C34878D82A}">
                    <a16:rowId xmlns="" xmlns:a16="http://schemas.microsoft.com/office/drawing/2014/main" val="3466274989"/>
                  </a:ext>
                </a:extLst>
              </a:tr>
              <a:tr h="370840">
                <a:tc>
                  <a:txBody>
                    <a:bodyPr/>
                    <a:lstStyle/>
                    <a:p>
                      <a:r>
                        <a:rPr lang="tr-TR" dirty="0" err="1"/>
                        <a:t>University</a:t>
                      </a:r>
                      <a:r>
                        <a:rPr lang="tr-TR" dirty="0"/>
                        <a:t> of Zagreb</a:t>
                      </a:r>
                    </a:p>
                  </a:txBody>
                  <a:tcPr/>
                </a:tc>
                <a:tc>
                  <a:txBody>
                    <a:bodyPr/>
                    <a:lstStyle/>
                    <a:p>
                      <a:r>
                        <a:rPr lang="tr-TR" dirty="0"/>
                        <a:t>Hırvatistan</a:t>
                      </a:r>
                    </a:p>
                  </a:txBody>
                  <a:tcPr/>
                </a:tc>
                <a:extLst>
                  <a:ext uri="{0D108BD9-81ED-4DB2-BD59-A6C34878D82A}">
                    <a16:rowId xmlns="" xmlns:a16="http://schemas.microsoft.com/office/drawing/2014/main" val="180749612"/>
                  </a:ext>
                </a:extLst>
              </a:tr>
            </a:tbl>
          </a:graphicData>
        </a:graphic>
      </p:graphicFrame>
    </p:spTree>
    <p:extLst>
      <p:ext uri="{BB962C8B-B14F-4D97-AF65-F5344CB8AC3E}">
        <p14:creationId xmlns:p14="http://schemas.microsoft.com/office/powerpoint/2010/main" val="3900937958"/>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ormAutofit fontScale="90000"/>
          </a:bodyPr>
          <a:lstStyle/>
          <a:p>
            <a:r>
              <a:rPr lang="tr-TR" dirty="0"/>
              <a:t>Türk Dili ve Edebiyatı Bölüm Web Sitesi</a:t>
            </a:r>
            <a:br>
              <a:rPr lang="tr-TR" dirty="0"/>
            </a:br>
            <a:r>
              <a:rPr lang="tr-TR" sz="3100" dirty="0" err="1"/>
              <a:t>tde.yildiz.edu.tr</a:t>
            </a:r>
            <a:endParaRPr lang="tr-TR" sz="3100" dirty="0"/>
          </a:p>
        </p:txBody>
      </p:sp>
      <p:sp>
        <p:nvSpPr>
          <p:cNvPr id="3" name="İçerik Yer Tutucusu 2"/>
          <p:cNvSpPr>
            <a:spLocks noGrp="1"/>
          </p:cNvSpPr>
          <p:nvPr>
            <p:ph idx="1"/>
          </p:nvPr>
        </p:nvSpPr>
        <p:spPr>
          <a:xfrm>
            <a:off x="611560" y="1196752"/>
            <a:ext cx="8147248" cy="1317458"/>
          </a:xfrm>
        </p:spPr>
        <p:txBody>
          <a:bodyPr>
            <a:normAutofit/>
          </a:bodyPr>
          <a:lstStyle/>
          <a:p>
            <a:pPr marL="0" indent="0" algn="just">
              <a:buNone/>
            </a:pPr>
            <a:endParaRPr lang="tr-TR" sz="2000" dirty="0"/>
          </a:p>
          <a:p>
            <a:pPr marL="0" indent="0" algn="just">
              <a:buNone/>
            </a:pPr>
            <a:r>
              <a:rPr lang="tr-TR" sz="2000" dirty="0"/>
              <a:t>Duyurular ve etkinlik bilgileriyle devamlı olarak güncellenmekte olan bölüm web sitemiz, öğrencilere bilgiye ulaşma kolaylığı sağlamaktadır.</a:t>
            </a:r>
          </a:p>
        </p:txBody>
      </p:sp>
      <p:sp>
        <p:nvSpPr>
          <p:cNvPr id="4" name="Slayt Numarası Yer Tutucusu 3"/>
          <p:cNvSpPr>
            <a:spLocks noGrp="1"/>
          </p:cNvSpPr>
          <p:nvPr>
            <p:ph type="sldNum" sz="quarter" idx="12"/>
          </p:nvPr>
        </p:nvSpPr>
        <p:spPr/>
        <p:txBody>
          <a:bodyPr/>
          <a:lstStyle/>
          <a:p>
            <a:fld id="{96E669E4-FC97-441C-8462-F29473792A38}" type="slidenum">
              <a:rPr lang="tr-TR" smtClean="0"/>
              <a:pPr/>
              <a:t>35</a:t>
            </a:fld>
            <a:endParaRPr lang="tr-TR"/>
          </a:p>
        </p:txBody>
      </p:sp>
      <p:pic>
        <p:nvPicPr>
          <p:cNvPr id="6" name="Resim 5">
            <a:extLst>
              <a:ext uri="{FF2B5EF4-FFF2-40B4-BE49-F238E27FC236}">
                <a16:creationId xmlns="" xmlns:a16="http://schemas.microsoft.com/office/drawing/2014/main" id="{ACD1FDA8-638D-CD43-9603-7E308F47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2364498"/>
            <a:ext cx="6030416" cy="4120964"/>
          </a:xfrm>
          <a:prstGeom prst="rect">
            <a:avLst/>
          </a:prstGeom>
        </p:spPr>
      </p:pic>
    </p:spTree>
    <p:extLst>
      <p:ext uri="{BB962C8B-B14F-4D97-AF65-F5344CB8AC3E}">
        <p14:creationId xmlns:p14="http://schemas.microsoft.com/office/powerpoint/2010/main" val="3259981063"/>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ormAutofit fontScale="90000"/>
          </a:bodyPr>
          <a:lstStyle/>
          <a:p>
            <a:r>
              <a:rPr lang="tr-TR" dirty="0" err="1"/>
              <a:t>Instagram</a:t>
            </a:r>
            <a:r>
              <a:rPr lang="tr-TR" dirty="0"/>
              <a:t> Sayfamız</a:t>
            </a:r>
            <a:br>
              <a:rPr lang="tr-TR" dirty="0"/>
            </a:br>
            <a:r>
              <a:rPr lang="tr-TR" sz="3100" dirty="0" err="1"/>
              <a:t>yildizturkoloji</a:t>
            </a:r>
            <a:endParaRPr lang="tr-TR" sz="3100" dirty="0"/>
          </a:p>
        </p:txBody>
      </p:sp>
      <p:sp>
        <p:nvSpPr>
          <p:cNvPr id="3" name="İçerik Yer Tutucusu 2"/>
          <p:cNvSpPr>
            <a:spLocks noGrp="1"/>
          </p:cNvSpPr>
          <p:nvPr>
            <p:ph idx="1"/>
          </p:nvPr>
        </p:nvSpPr>
        <p:spPr>
          <a:xfrm>
            <a:off x="611560" y="1196752"/>
            <a:ext cx="8147248" cy="1317458"/>
          </a:xfrm>
        </p:spPr>
        <p:txBody>
          <a:bodyPr>
            <a:normAutofit/>
          </a:bodyPr>
          <a:lstStyle/>
          <a:p>
            <a:pPr marL="0" indent="0" algn="just">
              <a:buNone/>
            </a:pPr>
            <a:endParaRPr lang="tr-TR" sz="2000" dirty="0"/>
          </a:p>
          <a:p>
            <a:pPr marL="0" indent="0" algn="just">
              <a:buNone/>
            </a:pPr>
            <a:r>
              <a:rPr lang="tr-TR" sz="2000" dirty="0"/>
              <a:t>Bölümümüzle ilgili haberleri ve duyuruları </a:t>
            </a:r>
            <a:r>
              <a:rPr lang="tr-TR" sz="2000" dirty="0" err="1"/>
              <a:t>Instagram</a:t>
            </a:r>
            <a:r>
              <a:rPr lang="tr-TR" sz="2000" dirty="0"/>
              <a:t> hesabımızdan da takip edebilirsiniz. </a:t>
            </a:r>
          </a:p>
        </p:txBody>
      </p:sp>
      <p:sp>
        <p:nvSpPr>
          <p:cNvPr id="4" name="Slayt Numarası Yer Tutucusu 3"/>
          <p:cNvSpPr>
            <a:spLocks noGrp="1"/>
          </p:cNvSpPr>
          <p:nvPr>
            <p:ph type="sldNum" sz="quarter" idx="12"/>
          </p:nvPr>
        </p:nvSpPr>
        <p:spPr/>
        <p:txBody>
          <a:bodyPr/>
          <a:lstStyle/>
          <a:p>
            <a:fld id="{96E669E4-FC97-441C-8462-F29473792A38}" type="slidenum">
              <a:rPr lang="tr-TR" smtClean="0"/>
              <a:pPr/>
              <a:t>36</a:t>
            </a:fld>
            <a:endParaRPr lang="tr-TR"/>
          </a:p>
        </p:txBody>
      </p:sp>
      <p:pic>
        <p:nvPicPr>
          <p:cNvPr id="7" name="Resim 6">
            <a:extLst>
              <a:ext uri="{FF2B5EF4-FFF2-40B4-BE49-F238E27FC236}">
                <a16:creationId xmlns="" xmlns:a16="http://schemas.microsoft.com/office/drawing/2014/main" id="{5950BC63-BB99-E54F-8A27-A207137933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353239"/>
            <a:ext cx="7092280" cy="4083860"/>
          </a:xfrm>
          <a:prstGeom prst="rect">
            <a:avLst/>
          </a:prstGeom>
        </p:spPr>
      </p:pic>
    </p:spTree>
    <p:extLst>
      <p:ext uri="{BB962C8B-B14F-4D97-AF65-F5344CB8AC3E}">
        <p14:creationId xmlns:p14="http://schemas.microsoft.com/office/powerpoint/2010/main" val="1127798685"/>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ormAutofit fontScale="90000"/>
          </a:bodyPr>
          <a:lstStyle/>
          <a:p>
            <a:r>
              <a:rPr lang="tr-TR" dirty="0" err="1"/>
              <a:t>Twitter</a:t>
            </a:r>
            <a:r>
              <a:rPr lang="tr-TR" dirty="0"/>
              <a:t> Sayfamız</a:t>
            </a:r>
            <a:br>
              <a:rPr lang="tr-TR" dirty="0"/>
            </a:br>
            <a:r>
              <a:rPr lang="tr-TR" sz="3100" dirty="0" err="1"/>
              <a:t>yildizturkoloji</a:t>
            </a:r>
            <a:endParaRPr lang="tr-TR" sz="3100" dirty="0"/>
          </a:p>
        </p:txBody>
      </p:sp>
      <p:sp>
        <p:nvSpPr>
          <p:cNvPr id="3" name="İçerik Yer Tutucusu 2"/>
          <p:cNvSpPr>
            <a:spLocks noGrp="1"/>
          </p:cNvSpPr>
          <p:nvPr>
            <p:ph idx="1"/>
          </p:nvPr>
        </p:nvSpPr>
        <p:spPr>
          <a:xfrm>
            <a:off x="611560" y="1196752"/>
            <a:ext cx="8147248" cy="1317458"/>
          </a:xfrm>
        </p:spPr>
        <p:txBody>
          <a:bodyPr>
            <a:normAutofit/>
          </a:bodyPr>
          <a:lstStyle/>
          <a:p>
            <a:pPr marL="0" indent="0" algn="just">
              <a:buNone/>
            </a:pPr>
            <a:endParaRPr lang="tr-TR" sz="2000" dirty="0"/>
          </a:p>
          <a:p>
            <a:pPr marL="0" indent="0" algn="just">
              <a:buNone/>
            </a:pPr>
            <a:r>
              <a:rPr lang="tr-TR" sz="2000" dirty="0"/>
              <a:t>Bölümümüzle ilgili haberleri ve duyuruları </a:t>
            </a:r>
            <a:r>
              <a:rPr lang="tr-TR" sz="2000" dirty="0" err="1"/>
              <a:t>Twitter</a:t>
            </a:r>
            <a:r>
              <a:rPr lang="tr-TR" sz="2000" dirty="0"/>
              <a:t> hesabımızdan da takip edebilirsiniz. </a:t>
            </a:r>
          </a:p>
        </p:txBody>
      </p:sp>
      <p:sp>
        <p:nvSpPr>
          <p:cNvPr id="4" name="Slayt Numarası Yer Tutucusu 3"/>
          <p:cNvSpPr>
            <a:spLocks noGrp="1"/>
          </p:cNvSpPr>
          <p:nvPr>
            <p:ph type="sldNum" sz="quarter" idx="12"/>
          </p:nvPr>
        </p:nvSpPr>
        <p:spPr/>
        <p:txBody>
          <a:bodyPr/>
          <a:lstStyle/>
          <a:p>
            <a:fld id="{96E669E4-FC97-441C-8462-F29473792A38}" type="slidenum">
              <a:rPr lang="tr-TR" smtClean="0"/>
              <a:pPr/>
              <a:t>37</a:t>
            </a:fld>
            <a:endParaRPr lang="tr-TR"/>
          </a:p>
        </p:txBody>
      </p:sp>
      <p:pic>
        <p:nvPicPr>
          <p:cNvPr id="6" name="Resim 5">
            <a:extLst>
              <a:ext uri="{FF2B5EF4-FFF2-40B4-BE49-F238E27FC236}">
                <a16:creationId xmlns="" xmlns:a16="http://schemas.microsoft.com/office/drawing/2014/main" id="{D088BA17-A6A3-A34E-81A1-19E73ECD8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2476891"/>
            <a:ext cx="6197600" cy="3733800"/>
          </a:xfrm>
          <a:prstGeom prst="rect">
            <a:avLst/>
          </a:prstGeom>
        </p:spPr>
      </p:pic>
    </p:spTree>
    <p:extLst>
      <p:ext uri="{BB962C8B-B14F-4D97-AF65-F5344CB8AC3E}">
        <p14:creationId xmlns:p14="http://schemas.microsoft.com/office/powerpoint/2010/main" val="1673248062"/>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ormAutofit/>
          </a:bodyPr>
          <a:lstStyle/>
          <a:p>
            <a:r>
              <a:rPr lang="tr-TR" sz="3100" dirty="0">
                <a:solidFill>
                  <a:srgbClr val="FF0000"/>
                </a:solidFill>
              </a:rPr>
              <a:t>Öğrencilerin Dikkatine:</a:t>
            </a:r>
          </a:p>
        </p:txBody>
      </p:sp>
      <p:sp>
        <p:nvSpPr>
          <p:cNvPr id="3" name="İçerik Yer Tutucusu 2"/>
          <p:cNvSpPr>
            <a:spLocks noGrp="1"/>
          </p:cNvSpPr>
          <p:nvPr>
            <p:ph idx="1"/>
          </p:nvPr>
        </p:nvSpPr>
        <p:spPr>
          <a:xfrm>
            <a:off x="539552" y="1196752"/>
            <a:ext cx="8280920" cy="4680520"/>
          </a:xfrm>
        </p:spPr>
        <p:txBody>
          <a:bodyPr>
            <a:normAutofit/>
          </a:bodyPr>
          <a:lstStyle/>
          <a:p>
            <a:pPr marL="0" indent="0" algn="ctr">
              <a:buNone/>
            </a:pPr>
            <a:r>
              <a:rPr lang="tr-TR" sz="2200" b="1" dirty="0"/>
              <a:t>YTÜ DERS KAYIT VE SEÇİM İŞLEMİ ESASLARI</a:t>
            </a:r>
          </a:p>
          <a:p>
            <a:pPr marL="0" indent="0" algn="ctr">
              <a:buNone/>
            </a:pPr>
            <a:r>
              <a:rPr lang="tr-TR" sz="2000" dirty="0"/>
              <a:t>(YTÜ Senato’sunun 26.01.2012 gün ve 01-07 sayılı kararında alınmıştır.)</a:t>
            </a:r>
          </a:p>
          <a:p>
            <a:pPr marL="0" indent="0">
              <a:buNone/>
            </a:pPr>
            <a:endParaRPr lang="tr-TR" sz="2000" dirty="0"/>
          </a:p>
          <a:p>
            <a:pPr marL="0" indent="0" algn="just">
              <a:lnSpc>
                <a:spcPct val="120000"/>
              </a:lnSpc>
              <a:buNone/>
            </a:pPr>
            <a:r>
              <a:rPr lang="tr-TR" sz="2200" b="1" dirty="0"/>
              <a:t>1.</a:t>
            </a:r>
            <a:r>
              <a:rPr lang="tr-TR" sz="2200" dirty="0"/>
              <a:t>        Öğrenim sürelerine bakılmaksızın tüm öğrenciler, bir yarıyılda derslerin çakışmaması koşulu ile en fazla 25 kredilik ders alabilirler. </a:t>
            </a:r>
            <a:r>
              <a:rPr lang="tr-TR" sz="2200" dirty="0" err="1"/>
              <a:t>AGNO’su</a:t>
            </a:r>
            <a:r>
              <a:rPr lang="tr-TR" sz="2200" dirty="0"/>
              <a:t> 3.00 ve üzerinde olan öğrenciler 28 krediye kadar ders alabilirler. </a:t>
            </a:r>
            <a:r>
              <a:rPr lang="tr-TR" sz="2200" b="1" i="1" dirty="0"/>
              <a:t>(03.11.2016/04-13 gün ve sayılı Senato kararı ile eklenmiştir.)</a:t>
            </a:r>
            <a:r>
              <a:rPr lang="tr-TR" sz="2200" i="1" dirty="0"/>
              <a:t> </a:t>
            </a:r>
            <a:r>
              <a:rPr lang="tr-TR" sz="2200" dirty="0"/>
              <a:t>(Bu madde 2017-2018 Eğitim-Öğretim Yılı itibari ile uygulanacaktır.)</a:t>
            </a:r>
          </a:p>
          <a:p>
            <a:pPr marL="0" indent="0">
              <a:lnSpc>
                <a:spcPct val="120000"/>
              </a:lnSpc>
              <a:buNone/>
            </a:pPr>
            <a:r>
              <a:rPr lang="tr-TR" sz="2500" dirty="0"/>
              <a:t> </a:t>
            </a:r>
          </a:p>
          <a:p>
            <a:pPr marL="0" indent="0" algn="just">
              <a:buNone/>
            </a:pPr>
            <a:endParaRPr lang="tr-TR" sz="2000"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38</a:t>
            </a:fld>
            <a:endParaRPr lang="tr-TR"/>
          </a:p>
        </p:txBody>
      </p:sp>
    </p:spTree>
    <p:extLst>
      <p:ext uri="{BB962C8B-B14F-4D97-AF65-F5344CB8AC3E}">
        <p14:creationId xmlns:p14="http://schemas.microsoft.com/office/powerpoint/2010/main" val="1672205372"/>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ormAutofit/>
          </a:bodyPr>
          <a:lstStyle/>
          <a:p>
            <a:r>
              <a:rPr lang="tr-TR" sz="3100" dirty="0">
                <a:solidFill>
                  <a:srgbClr val="FF0000"/>
                </a:solidFill>
              </a:rPr>
              <a:t>Öğrencilerin Dikkatine:</a:t>
            </a:r>
          </a:p>
        </p:txBody>
      </p:sp>
      <p:sp>
        <p:nvSpPr>
          <p:cNvPr id="3" name="İçerik Yer Tutucusu 2"/>
          <p:cNvSpPr>
            <a:spLocks noGrp="1"/>
          </p:cNvSpPr>
          <p:nvPr>
            <p:ph idx="1"/>
          </p:nvPr>
        </p:nvSpPr>
        <p:spPr>
          <a:xfrm>
            <a:off x="539552" y="1196752"/>
            <a:ext cx="8280920" cy="4680520"/>
          </a:xfrm>
        </p:spPr>
        <p:txBody>
          <a:bodyPr>
            <a:normAutofit fontScale="77500" lnSpcReduction="20000"/>
          </a:bodyPr>
          <a:lstStyle/>
          <a:p>
            <a:pPr marL="0" indent="0" algn="ctr">
              <a:buNone/>
            </a:pPr>
            <a:r>
              <a:rPr lang="tr-TR" sz="2200" b="1" dirty="0"/>
              <a:t>YTÜ DERS KAYIT VE SEÇİM İŞLEMİ ESASLARI</a:t>
            </a:r>
          </a:p>
          <a:p>
            <a:pPr marL="0" indent="0" algn="ctr">
              <a:buNone/>
            </a:pPr>
            <a:r>
              <a:rPr lang="tr-TR" sz="2000" dirty="0"/>
              <a:t>(YTÜ Senato’sunun 26.01.2012 gün ve 01-07 sayılı kararında alınmıştır.)</a:t>
            </a:r>
          </a:p>
          <a:p>
            <a:pPr marL="0" indent="0">
              <a:buNone/>
            </a:pPr>
            <a:endParaRPr lang="tr-TR" sz="2000" dirty="0"/>
          </a:p>
          <a:p>
            <a:pPr marL="0" indent="0" algn="just">
              <a:buNone/>
            </a:pPr>
            <a:r>
              <a:rPr lang="tr-TR" sz="2800" b="1" dirty="0"/>
              <a:t>2.</a:t>
            </a:r>
            <a:r>
              <a:rPr lang="tr-TR" sz="2800" dirty="0"/>
              <a:t>      </a:t>
            </a:r>
            <a:r>
              <a:rPr lang="tr-TR" sz="2300" dirty="0"/>
              <a:t>  </a:t>
            </a:r>
            <a:r>
              <a:rPr lang="tr-TR" sz="2300" b="1" dirty="0"/>
              <a:t>(a)</a:t>
            </a:r>
            <a:r>
              <a:rPr lang="tr-TR" sz="2300" dirty="0"/>
              <a:t> Lisans öğrencilerinden, ardışık iki yarıyıl </a:t>
            </a:r>
            <a:r>
              <a:rPr lang="tr-TR" sz="2300" dirty="0" err="1"/>
              <a:t>AGNO'su</a:t>
            </a:r>
            <a:r>
              <a:rPr lang="tr-TR" sz="2300" dirty="0"/>
              <a:t> 2.00'ın altında olan öğrenci üst yarıyıllardan ders alamaz. Bu kural beşinci yarıyıl başından itibaren uygulanır.</a:t>
            </a:r>
          </a:p>
          <a:p>
            <a:pPr marL="0" indent="0" algn="just">
              <a:buNone/>
            </a:pPr>
            <a:endParaRPr lang="tr-TR" sz="2300" dirty="0"/>
          </a:p>
          <a:p>
            <a:pPr marL="0" indent="0" algn="just">
              <a:buNone/>
            </a:pPr>
            <a:r>
              <a:rPr lang="tr-TR" sz="2300" b="1" dirty="0"/>
              <a:t>(b)</a:t>
            </a:r>
            <a:r>
              <a:rPr lang="tr-TR" sz="2300" dirty="0"/>
              <a:t> 1.sınıf öğrencileri, 3. ve 4. sınıflardan, 2. sınıf öğrencileri ise 4. sınıftan ders alamazlar. </a:t>
            </a:r>
            <a:r>
              <a:rPr lang="tr-TR" sz="2300" b="1" i="1" dirty="0"/>
              <a:t>(03.11.2016/04-13 gün ve sayılı Senato kararı ile eklenmiştir.)</a:t>
            </a:r>
            <a:r>
              <a:rPr lang="tr-TR" sz="2300" dirty="0"/>
              <a:t> (Bu fıkra 2017-2018 Eğitim-Öğretim Yılı Güz yarıyılı başından itibaren uygulanacaktır)</a:t>
            </a:r>
          </a:p>
          <a:p>
            <a:pPr marL="0" indent="0" algn="just">
              <a:buNone/>
            </a:pPr>
            <a:endParaRPr lang="tr-TR" sz="2300" dirty="0"/>
          </a:p>
          <a:p>
            <a:pPr marL="0" indent="0" algn="just">
              <a:buNone/>
            </a:pPr>
            <a:r>
              <a:rPr lang="tr-TR" sz="2300" b="1" dirty="0"/>
              <a:t>(c)</a:t>
            </a:r>
            <a:r>
              <a:rPr lang="tr-TR" sz="2300" dirty="0"/>
              <a:t> Öğrenciler, öncelikle bulundukları sınıfın alt sınıflarındaki alıp başarısız oldukları ve daha önce hiç almadıkları dersleri almak zorundalardır. Bu şartı sağlayan öğrenciler, iş bu esaslarda belirtilen ders kredi sınırını aşmamak koşuluyla bulundukları sınıf ve üst sınıflardan da ders alabilirler. </a:t>
            </a:r>
            <a:r>
              <a:rPr lang="tr-TR" sz="2300" b="1" i="1" dirty="0"/>
              <a:t>(12.04.2018/02-08 gün ve sayılı Senato kararı ile eklenmiştir.)</a:t>
            </a:r>
            <a:r>
              <a:rPr lang="tr-TR" sz="2300" b="1" dirty="0"/>
              <a:t> </a:t>
            </a:r>
            <a:r>
              <a:rPr lang="tr-TR" sz="2300" dirty="0"/>
              <a:t>(Bu fıkra, 2019-2020 Eğitim-Öğretim Yılı Güz yarıyılı itibari ile uygulamaya konulacaktır.)</a:t>
            </a:r>
          </a:p>
          <a:p>
            <a:pPr marL="0" indent="0" algn="just">
              <a:lnSpc>
                <a:spcPct val="120000"/>
              </a:lnSpc>
              <a:buNone/>
            </a:pPr>
            <a:r>
              <a:rPr lang="tr-TR" sz="2300" dirty="0"/>
              <a:t> </a:t>
            </a:r>
          </a:p>
          <a:p>
            <a:pPr marL="0" indent="0" algn="just">
              <a:buNone/>
            </a:pPr>
            <a:endParaRPr lang="tr-TR" sz="2000"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39</a:t>
            </a:fld>
            <a:endParaRPr lang="tr-TR"/>
          </a:p>
        </p:txBody>
      </p:sp>
    </p:spTree>
    <p:extLst>
      <p:ext uri="{BB962C8B-B14F-4D97-AF65-F5344CB8AC3E}">
        <p14:creationId xmlns:p14="http://schemas.microsoft.com/office/powerpoint/2010/main" val="2476444895"/>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Yönetim</a:t>
            </a:r>
            <a:endParaRPr lang="en-GB"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4</a:t>
            </a:fld>
            <a:endParaRPr lang="tr-TR"/>
          </a:p>
        </p:txBody>
      </p:sp>
      <p:pic>
        <p:nvPicPr>
          <p:cNvPr id="7" name="İçerik Yer Tutucusu 6">
            <a:extLst>
              <a:ext uri="{FF2B5EF4-FFF2-40B4-BE49-F238E27FC236}">
                <a16:creationId xmlns="" xmlns:a16="http://schemas.microsoft.com/office/drawing/2014/main" id="{18AE26D4-5EA8-CD4E-831F-1E0979C007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66614"/>
            <a:ext cx="2939173" cy="3449206"/>
          </a:xfrm>
        </p:spPr>
      </p:pic>
      <p:pic>
        <p:nvPicPr>
          <p:cNvPr id="9" name="Resim 8">
            <a:extLst>
              <a:ext uri="{FF2B5EF4-FFF2-40B4-BE49-F238E27FC236}">
                <a16:creationId xmlns="" xmlns:a16="http://schemas.microsoft.com/office/drawing/2014/main" id="{1A32F15D-3B86-F749-BDC0-B9EE44350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680498"/>
            <a:ext cx="7416824" cy="3204800"/>
          </a:xfrm>
          <a:prstGeom prst="rect">
            <a:avLst/>
          </a:prstGeom>
        </p:spPr>
      </p:pic>
    </p:spTree>
    <p:extLst>
      <p:ext uri="{BB962C8B-B14F-4D97-AF65-F5344CB8AC3E}">
        <p14:creationId xmlns:p14="http://schemas.microsoft.com/office/powerpoint/2010/main" val="4054091276"/>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ormAutofit/>
          </a:bodyPr>
          <a:lstStyle/>
          <a:p>
            <a:r>
              <a:rPr lang="tr-TR" sz="3100" dirty="0">
                <a:solidFill>
                  <a:srgbClr val="FF0000"/>
                </a:solidFill>
              </a:rPr>
              <a:t>Öğrencilerin Dikkatine:</a:t>
            </a:r>
          </a:p>
        </p:txBody>
      </p:sp>
      <p:sp>
        <p:nvSpPr>
          <p:cNvPr id="3" name="İçerik Yer Tutucusu 2"/>
          <p:cNvSpPr>
            <a:spLocks noGrp="1"/>
          </p:cNvSpPr>
          <p:nvPr>
            <p:ph idx="1"/>
          </p:nvPr>
        </p:nvSpPr>
        <p:spPr>
          <a:xfrm>
            <a:off x="539552" y="1196752"/>
            <a:ext cx="8280920" cy="4680520"/>
          </a:xfrm>
        </p:spPr>
        <p:txBody>
          <a:bodyPr>
            <a:normAutofit fontScale="77500" lnSpcReduction="20000"/>
          </a:bodyPr>
          <a:lstStyle/>
          <a:p>
            <a:pPr marL="0" indent="0" algn="ctr">
              <a:buNone/>
            </a:pPr>
            <a:r>
              <a:rPr lang="tr-TR" sz="2200" b="1" dirty="0"/>
              <a:t>YTÜ DERS KAYIT VE SEÇİM İŞLEMİ ESASLARI</a:t>
            </a:r>
          </a:p>
          <a:p>
            <a:pPr marL="0" indent="0" algn="ctr">
              <a:buNone/>
            </a:pPr>
            <a:r>
              <a:rPr lang="tr-TR" sz="2000" dirty="0"/>
              <a:t>(YTÜ Senato’sunun 26.01.2012 gün ve 01-07 sayılı kararında alınmıştır.)</a:t>
            </a:r>
          </a:p>
          <a:p>
            <a:pPr marL="0" indent="0">
              <a:buNone/>
            </a:pPr>
            <a:endParaRPr lang="tr-TR" sz="2000" dirty="0"/>
          </a:p>
          <a:p>
            <a:pPr algn="just"/>
            <a:r>
              <a:rPr lang="tr-TR" sz="2300" dirty="0"/>
              <a:t> </a:t>
            </a:r>
            <a:r>
              <a:rPr lang="tr-TR" sz="2400" dirty="0"/>
              <a:t>1. sınıf öğrencilerine, kayıtlı bulundukları bölümün 1.sınıf zorunlu dersleri (Güz ve Bahar yarıyıllarında) Bilgi İşlem Daire Başkanlığınca USIS Otomasyon Sistemine  otomatik olarak eklenir.</a:t>
            </a:r>
            <a:r>
              <a:rPr lang="tr-TR" sz="2400" b="1" dirty="0"/>
              <a:t> </a:t>
            </a:r>
            <a:r>
              <a:rPr lang="tr-TR" sz="2400" b="1" i="1" dirty="0"/>
              <a:t>(11.07.2019/04-06 gün ve sayılı Senato kararı ile değişiklik yapılmıştır.)</a:t>
            </a:r>
            <a:r>
              <a:rPr lang="tr-TR" sz="2400" dirty="0"/>
              <a:t> Öğrenci eğitim planındaki seçimlik dersleri Bağımsız Ders seçim günlerinde ekleyebilir ve isterse otomatik eklenen zorunlu derslerden çekilerek grup değişikliği yapabilir. Ancak zorunlu ders gruplarında yeterli kapasite olmaması durumunda bu ders/dersleri sistem üzerinden veya dilekçe ile alamaz. </a:t>
            </a:r>
            <a:r>
              <a:rPr lang="tr-TR" sz="2400" b="1" i="1" dirty="0"/>
              <a:t>(20.03.2019/01-10 gün ve sayılı Senato kararı ile eklenmiştir.)</a:t>
            </a:r>
          </a:p>
          <a:p>
            <a:pPr marL="0" indent="0" algn="just">
              <a:buNone/>
            </a:pPr>
            <a:endParaRPr lang="tr-TR" sz="2400" dirty="0"/>
          </a:p>
          <a:p>
            <a:pPr algn="just"/>
            <a:r>
              <a:rPr lang="tr-TR" sz="2400" dirty="0"/>
              <a:t>Derslere ait devam durumu ilgili öğretim üyesi tarafından yarıyıl sonu sınavları başlamadan önce öğrenci bilgi sisteminde ilan edilir. Devamsızlıktan kalan öğrenciler yarıyıl sonu sınavına giremezler ve bu öğrencilerin ilgili derse ait başarı notu (F0) olarak bilgi sistemine işlenir</a:t>
            </a:r>
            <a:r>
              <a:rPr lang="tr-TR" sz="2400" i="1" dirty="0"/>
              <a:t>.  </a:t>
            </a:r>
            <a:r>
              <a:rPr lang="tr-TR" sz="2400" b="1" i="1" dirty="0"/>
              <a:t>(11.07.2019/04-06 gün ve sayılı Senato kararı ile eklenmiştir.)</a:t>
            </a:r>
            <a:r>
              <a:rPr lang="tr-TR" sz="2400" dirty="0"/>
              <a:t>    </a:t>
            </a:r>
          </a:p>
          <a:p>
            <a:pPr marL="0" indent="0" algn="just">
              <a:lnSpc>
                <a:spcPct val="120000"/>
              </a:lnSpc>
              <a:buNone/>
            </a:pPr>
            <a:endParaRPr lang="tr-TR" sz="2300" dirty="0"/>
          </a:p>
          <a:p>
            <a:pPr marL="0" indent="0" algn="just">
              <a:buNone/>
            </a:pPr>
            <a:endParaRPr lang="tr-TR" sz="2000"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40</a:t>
            </a:fld>
            <a:endParaRPr lang="tr-TR"/>
          </a:p>
        </p:txBody>
      </p:sp>
    </p:spTree>
    <p:extLst>
      <p:ext uri="{BB962C8B-B14F-4D97-AF65-F5344CB8AC3E}">
        <p14:creationId xmlns:p14="http://schemas.microsoft.com/office/powerpoint/2010/main" val="662096117"/>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Dikdörtgen 1"/>
          <p:cNvSpPr/>
          <p:nvPr/>
        </p:nvSpPr>
        <p:spPr>
          <a:xfrm>
            <a:off x="1619672" y="2708920"/>
            <a:ext cx="6438750"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6000" b="1" cap="none" spc="50" dirty="0">
                <a:ln w="11430"/>
                <a:solidFill>
                  <a:schemeClr val="accent1">
                    <a:lumMod val="75000"/>
                  </a:schemeClr>
                </a:solidFill>
              </a:rPr>
              <a:t>BAŞARILAR DİLERİZ</a:t>
            </a:r>
          </a:p>
        </p:txBody>
      </p:sp>
      <p:sp>
        <p:nvSpPr>
          <p:cNvPr id="3" name="Slayt Numarası Yer Tutucusu 2"/>
          <p:cNvSpPr>
            <a:spLocks noGrp="1"/>
          </p:cNvSpPr>
          <p:nvPr>
            <p:ph type="sldNum" sz="quarter" idx="12"/>
          </p:nvPr>
        </p:nvSpPr>
        <p:spPr/>
        <p:txBody>
          <a:bodyPr/>
          <a:lstStyle/>
          <a:p>
            <a:fld id="{96E669E4-FC97-441C-8462-F29473792A38}" type="slidenum">
              <a:rPr lang="tr-TR" smtClean="0"/>
              <a:pPr/>
              <a:t>41</a:t>
            </a:fld>
            <a:endParaRPr lang="tr-TR"/>
          </a:p>
        </p:txBody>
      </p:sp>
    </p:spTree>
    <p:extLst>
      <p:ext uri="{BB962C8B-B14F-4D97-AF65-F5344CB8AC3E}">
        <p14:creationId xmlns:p14="http://schemas.microsoft.com/office/powerpoint/2010/main" val="3717387917"/>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Dikdörtgen 1"/>
          <p:cNvSpPr/>
          <p:nvPr/>
        </p:nvSpPr>
        <p:spPr>
          <a:xfrm>
            <a:off x="2298576" y="1700808"/>
            <a:ext cx="4572000" cy="2554545"/>
          </a:xfrm>
          <a:prstGeom prst="rect">
            <a:avLst/>
          </a:prstGeom>
        </p:spPr>
        <p:txBody>
          <a:bodyPr>
            <a:spAutoFit/>
          </a:bodyPr>
          <a:lstStyle/>
          <a:p>
            <a:pPr algn="ctr"/>
            <a:r>
              <a:rPr lang="tr-TR" sz="3200" b="1" i="1" dirty="0">
                <a:solidFill>
                  <a:schemeClr val="bg2">
                    <a:lumMod val="50000"/>
                  </a:schemeClr>
                </a:solidFill>
              </a:rPr>
              <a:t>Prof. Dr. Aynur KOÇAK</a:t>
            </a:r>
          </a:p>
          <a:p>
            <a:pPr algn="ctr"/>
            <a:endParaRPr lang="tr-TR" sz="3200" b="1" dirty="0">
              <a:solidFill>
                <a:schemeClr val="bg2">
                  <a:lumMod val="50000"/>
                </a:schemeClr>
              </a:solidFill>
            </a:endParaRPr>
          </a:p>
          <a:p>
            <a:pPr algn="ctr"/>
            <a:r>
              <a:rPr lang="tr-TR" sz="3200" b="1" dirty="0">
                <a:solidFill>
                  <a:schemeClr val="bg2">
                    <a:lumMod val="50000"/>
                  </a:schemeClr>
                </a:solidFill>
              </a:rPr>
              <a:t>Türk Dili ve Edebiyatı Bölüm Başkanı</a:t>
            </a:r>
          </a:p>
          <a:p>
            <a:pPr algn="ctr"/>
            <a:endParaRPr lang="en-US" sz="3200" b="1" dirty="0">
              <a:solidFill>
                <a:schemeClr val="bg2">
                  <a:lumMod val="50000"/>
                </a:schemeClr>
              </a:solidFill>
            </a:endParaRPr>
          </a:p>
        </p:txBody>
      </p:sp>
      <p:sp>
        <p:nvSpPr>
          <p:cNvPr id="3" name="Slayt Numarası Yer Tutucusu 2"/>
          <p:cNvSpPr>
            <a:spLocks noGrp="1"/>
          </p:cNvSpPr>
          <p:nvPr>
            <p:ph type="sldNum" sz="quarter" idx="12"/>
          </p:nvPr>
        </p:nvSpPr>
        <p:spPr/>
        <p:txBody>
          <a:bodyPr/>
          <a:lstStyle/>
          <a:p>
            <a:fld id="{96E669E4-FC97-441C-8462-F29473792A38}" type="slidenum">
              <a:rPr lang="tr-TR" smtClean="0"/>
              <a:pPr/>
              <a:t>42</a:t>
            </a:fld>
            <a:endParaRPr lang="tr-TR"/>
          </a:p>
        </p:txBody>
      </p:sp>
    </p:spTree>
    <p:extLst>
      <p:ext uri="{BB962C8B-B14F-4D97-AF65-F5344CB8AC3E}">
        <p14:creationId xmlns:p14="http://schemas.microsoft.com/office/powerpoint/2010/main" val="1448000911"/>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Üniversitemizin Misyonu ve Vizyonu</a:t>
            </a:r>
            <a:endParaRPr lang="en-GB" dirty="0"/>
          </a:p>
        </p:txBody>
      </p:sp>
      <p:sp>
        <p:nvSpPr>
          <p:cNvPr id="3" name="İçerik Yer Tutucusu 2"/>
          <p:cNvSpPr>
            <a:spLocks noGrp="1"/>
          </p:cNvSpPr>
          <p:nvPr>
            <p:ph idx="1"/>
          </p:nvPr>
        </p:nvSpPr>
        <p:spPr/>
        <p:txBody>
          <a:bodyPr>
            <a:normAutofit lnSpcReduction="10000"/>
          </a:bodyPr>
          <a:lstStyle/>
          <a:p>
            <a:pPr algn="just"/>
            <a:r>
              <a:rPr lang="tr-TR" b="1" dirty="0"/>
              <a:t>Misyon:</a:t>
            </a:r>
            <a:r>
              <a:rPr lang="tr-TR" dirty="0"/>
              <a:t> Uluslararası düzeyde eğitim, öğretim ve araştırma mükemmelliğine ulaşarak toplumun ihtiyaçlarına ve ulusal rekabet gücüne katkıda bulunan bireyler yetiştirmek, yenilikçi fikirleri ve uygulamaları hayata geçirmektir.</a:t>
            </a:r>
          </a:p>
          <a:p>
            <a:pPr algn="just"/>
            <a:r>
              <a:rPr lang="tr-TR" b="1" dirty="0"/>
              <a:t>Vizyon:</a:t>
            </a:r>
            <a:r>
              <a:rPr lang="tr-TR" dirty="0"/>
              <a:t>  İnsan odaklı, bilimsel, teknolojik ve sosyal boyutuyla küresel ölçekte lider bir üniversite olmaktır.</a:t>
            </a:r>
          </a:p>
          <a:p>
            <a:pPr marL="0" indent="0">
              <a:buNone/>
            </a:pPr>
            <a:endParaRPr lang="en-GB"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5</a:t>
            </a:fld>
            <a:endParaRPr lang="tr-TR"/>
          </a:p>
        </p:txBody>
      </p:sp>
    </p:spTree>
    <p:extLst>
      <p:ext uri="{BB962C8B-B14F-4D97-AF65-F5344CB8AC3E}">
        <p14:creationId xmlns:p14="http://schemas.microsoft.com/office/powerpoint/2010/main" val="364481865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Fakülteler ve Bölümler</a:t>
            </a:r>
            <a:endParaRPr lang="en-GB" dirty="0"/>
          </a:p>
        </p:txBody>
      </p:sp>
      <p:pic>
        <p:nvPicPr>
          <p:cNvPr id="6" name="İçerik Yer Tutucusu 5"/>
          <p:cNvPicPr>
            <a:picLocks noGrp="1" noChangeAspect="1"/>
          </p:cNvPicPr>
          <p:nvPr>
            <p:ph idx="1"/>
          </p:nvPr>
        </p:nvPicPr>
        <p:blipFill rotWithShape="1">
          <a:blip r:embed="rId2"/>
          <a:srcRect l="18180" t="26087" r="20726" b="13454"/>
          <a:stretch/>
        </p:blipFill>
        <p:spPr>
          <a:xfrm>
            <a:off x="1043608" y="1309122"/>
            <a:ext cx="7416824" cy="5087590"/>
          </a:xfrm>
          <a:prstGeom prst="rect">
            <a:avLst/>
          </a:prstGeom>
        </p:spPr>
      </p:pic>
      <p:sp>
        <p:nvSpPr>
          <p:cNvPr id="4" name="Slayt Numarası Yer Tutucusu 3"/>
          <p:cNvSpPr>
            <a:spLocks noGrp="1"/>
          </p:cNvSpPr>
          <p:nvPr>
            <p:ph type="sldNum" sz="quarter" idx="12"/>
          </p:nvPr>
        </p:nvSpPr>
        <p:spPr/>
        <p:txBody>
          <a:bodyPr/>
          <a:lstStyle/>
          <a:p>
            <a:fld id="{96E669E4-FC97-441C-8462-F29473792A38}" type="slidenum">
              <a:rPr lang="tr-TR" smtClean="0"/>
              <a:pPr/>
              <a:t>6</a:t>
            </a:fld>
            <a:endParaRPr lang="tr-TR"/>
          </a:p>
        </p:txBody>
      </p:sp>
    </p:spTree>
    <p:extLst>
      <p:ext uri="{BB962C8B-B14F-4D97-AF65-F5344CB8AC3E}">
        <p14:creationId xmlns:p14="http://schemas.microsoft.com/office/powerpoint/2010/main" val="57474879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Fakülteler ve Bölümler</a:t>
            </a:r>
            <a:endParaRPr lang="en-GB"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7</a:t>
            </a:fld>
            <a:endParaRPr lang="tr-TR"/>
          </a:p>
        </p:txBody>
      </p:sp>
      <p:sp>
        <p:nvSpPr>
          <p:cNvPr id="3" name="İçerik Yer Tutucusu 2"/>
          <p:cNvSpPr>
            <a:spLocks noGrp="1"/>
          </p:cNvSpPr>
          <p:nvPr>
            <p:ph idx="1"/>
          </p:nvPr>
        </p:nvSpPr>
        <p:spPr/>
        <p:txBody>
          <a:bodyPr/>
          <a:lstStyle/>
          <a:p>
            <a:endParaRPr lang="en-GB"/>
          </a:p>
        </p:txBody>
      </p:sp>
      <p:pic>
        <p:nvPicPr>
          <p:cNvPr id="5" name="Resim 4"/>
          <p:cNvPicPr>
            <a:picLocks noChangeAspect="1"/>
          </p:cNvPicPr>
          <p:nvPr/>
        </p:nvPicPr>
        <p:blipFill rotWithShape="1">
          <a:blip r:embed="rId2"/>
          <a:srcRect l="18080" t="18500" r="23961" b="32150"/>
          <a:stretch/>
        </p:blipFill>
        <p:spPr>
          <a:xfrm>
            <a:off x="1187624" y="1371230"/>
            <a:ext cx="6984776" cy="4756150"/>
          </a:xfrm>
          <a:prstGeom prst="rect">
            <a:avLst/>
          </a:prstGeom>
        </p:spPr>
      </p:pic>
    </p:spTree>
    <p:extLst>
      <p:ext uri="{BB962C8B-B14F-4D97-AF65-F5344CB8AC3E}">
        <p14:creationId xmlns:p14="http://schemas.microsoft.com/office/powerpoint/2010/main" val="131911855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en-GB"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8</a:t>
            </a:fld>
            <a:endParaRPr lang="tr-TR"/>
          </a:p>
        </p:txBody>
      </p:sp>
      <p:sp>
        <p:nvSpPr>
          <p:cNvPr id="5" name="Dikdörtgen 3"/>
          <p:cNvSpPr>
            <a:spLocks noChangeArrowheads="1"/>
          </p:cNvSpPr>
          <p:nvPr/>
        </p:nvSpPr>
        <p:spPr bwMode="auto">
          <a:xfrm>
            <a:off x="1115616" y="2537609"/>
            <a:ext cx="7416824" cy="70788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sz="4000" b="1" dirty="0">
                <a:effectLst>
                  <a:outerShdw blurRad="38100" dist="38100" dir="2700000" algn="tl">
                    <a:srgbClr val="C0C0C0"/>
                  </a:outerShdw>
                </a:effectLst>
                <a:latin typeface="Times New Roman" pitchFamily="18" charset="0"/>
              </a:rPr>
              <a:t>FEN-EDEBİYAT FAKÜLTESİ</a:t>
            </a:r>
            <a:endParaRPr lang="tr-TR" sz="4000" b="1" dirty="0">
              <a:latin typeface="Times New Roman" pitchFamily="18"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60648"/>
            <a:ext cx="2218994" cy="2363567"/>
          </a:xfrm>
          <a:prstGeom prst="rect">
            <a:avLst/>
          </a:prstGeom>
        </p:spPr>
      </p:pic>
    </p:spTree>
    <p:extLst>
      <p:ext uri="{BB962C8B-B14F-4D97-AF65-F5344CB8AC3E}">
        <p14:creationId xmlns:p14="http://schemas.microsoft.com/office/powerpoint/2010/main" val="243828080"/>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Tarihçe</a:t>
            </a:r>
            <a:endParaRPr lang="en-GB" dirty="0"/>
          </a:p>
        </p:txBody>
      </p:sp>
      <p:sp>
        <p:nvSpPr>
          <p:cNvPr id="3" name="İçerik Yer Tutucusu 2"/>
          <p:cNvSpPr>
            <a:spLocks noGrp="1"/>
          </p:cNvSpPr>
          <p:nvPr>
            <p:ph idx="1"/>
          </p:nvPr>
        </p:nvSpPr>
        <p:spPr/>
        <p:txBody>
          <a:bodyPr>
            <a:normAutofit fontScale="40000" lnSpcReduction="20000"/>
          </a:bodyPr>
          <a:lstStyle/>
          <a:p>
            <a:pPr marL="0" indent="0" algn="just">
              <a:buNone/>
            </a:pPr>
            <a:r>
              <a:rPr lang="tr-TR" dirty="0"/>
              <a:t>Daha önce Temel Bilimler Fakültesi adı ile hizmet veren fakültemiz, 30 Mart 1983 tarih 2809 sayılı yasa ile üniversitemizde Fen Edebiyat Fakültesi olarak 1983 yılından itibaren Şişli-Çağlayan Yerleşkesinde Eğitim-Öğretim vermeye devam etmiştir. </a:t>
            </a:r>
            <a:r>
              <a:rPr lang="tr-TR" dirty="0" err="1"/>
              <a:t>Davutpaşa</a:t>
            </a:r>
            <a:r>
              <a:rPr lang="tr-TR" dirty="0"/>
              <a:t>  Kampüsünün  Üniversiteye tahsis edilmesiyle birlikte Fen Edebiyat Fakültesi 2000 yılında tarihi Kışla binasına taşınarak bu kampüsteki ilk Fakülte olmuştur. 2009 yılında birkaç bölümüyle kısmen, 2013 yılında ise büyük oranda yeni binada faaliyet göstermektedir.</a:t>
            </a:r>
          </a:p>
          <a:p>
            <a:pPr marL="0" indent="0" algn="just">
              <a:buNone/>
            </a:pPr>
            <a:r>
              <a:rPr lang="tr-TR" dirty="0"/>
              <a:t> </a:t>
            </a:r>
          </a:p>
          <a:p>
            <a:pPr marL="0" indent="0" algn="just">
              <a:buNone/>
            </a:pPr>
            <a:r>
              <a:rPr lang="tr-TR" i="1" dirty="0"/>
              <a:t>Fen Edebiyat Fakültesi aşağıdaki Bölümlerden oluşmaktadır:</a:t>
            </a:r>
            <a:endParaRPr lang="tr-TR" dirty="0"/>
          </a:p>
          <a:p>
            <a:pPr marL="0" indent="0" algn="just">
              <a:buNone/>
            </a:pPr>
            <a:r>
              <a:rPr lang="tr-TR" dirty="0"/>
              <a:t> </a:t>
            </a:r>
          </a:p>
          <a:p>
            <a:pPr algn="just"/>
            <a:r>
              <a:rPr lang="tr-TR" dirty="0"/>
              <a:t>Kimya Bölümü</a:t>
            </a:r>
          </a:p>
          <a:p>
            <a:pPr algn="just"/>
            <a:r>
              <a:rPr lang="tr-TR" dirty="0"/>
              <a:t>Matematik Bölümü</a:t>
            </a:r>
          </a:p>
          <a:p>
            <a:pPr algn="just"/>
            <a:r>
              <a:rPr lang="tr-TR" dirty="0"/>
              <a:t>Fizik Bölümü </a:t>
            </a:r>
          </a:p>
          <a:p>
            <a:pPr algn="just"/>
            <a:r>
              <a:rPr lang="tr-TR" dirty="0"/>
              <a:t>İstatistik Bölümü</a:t>
            </a:r>
          </a:p>
          <a:p>
            <a:pPr algn="just"/>
            <a:r>
              <a:rPr lang="tr-TR" dirty="0"/>
              <a:t>Batı Dilleri ve Edebiyatları Bölümü </a:t>
            </a:r>
          </a:p>
          <a:p>
            <a:pPr algn="just"/>
            <a:r>
              <a:rPr lang="tr-TR" dirty="0"/>
              <a:t>Moleküler Biyoloji ve Genetik Bölümü</a:t>
            </a:r>
          </a:p>
          <a:p>
            <a:pPr algn="just"/>
            <a:r>
              <a:rPr lang="tr-TR" dirty="0"/>
              <a:t>Türk Dili ve Edebiyatı Bölümü</a:t>
            </a:r>
          </a:p>
          <a:p>
            <a:pPr algn="just"/>
            <a:r>
              <a:rPr lang="tr-TR" dirty="0"/>
              <a:t>İnsan ve Toplum Bilimleri Bölümü</a:t>
            </a:r>
          </a:p>
          <a:p>
            <a:pPr marL="0" indent="0" algn="just">
              <a:buNone/>
            </a:pPr>
            <a:r>
              <a:rPr lang="tr-TR" dirty="0"/>
              <a:t> </a:t>
            </a:r>
          </a:p>
          <a:p>
            <a:pPr marL="0" indent="0" algn="just">
              <a:buNone/>
            </a:pPr>
            <a:r>
              <a:rPr lang="tr-TR" dirty="0"/>
              <a:t>1982 yılında kurulan Tarih bölümü, 2010 yılında kurulan Felsefe bölümü ve 2014 yılında kurulan Sosyoloji bölümü Eylül 2017 tarihinden itibaren İnsan ve Toplum Bilimleri dahil edilerek bölüm daha da güçlendirilmiştir. Felsefe ve Sosyoloji bölümlerinin Lisansüstü programları Sosyal Bilimler Enstitüsünde devam etmektedir.</a:t>
            </a:r>
          </a:p>
          <a:p>
            <a:pPr marL="0" indent="0">
              <a:buNone/>
            </a:pPr>
            <a:endParaRPr lang="en-GB" dirty="0"/>
          </a:p>
        </p:txBody>
      </p:sp>
      <p:sp>
        <p:nvSpPr>
          <p:cNvPr id="4" name="Slayt Numarası Yer Tutucusu 3"/>
          <p:cNvSpPr>
            <a:spLocks noGrp="1"/>
          </p:cNvSpPr>
          <p:nvPr>
            <p:ph type="sldNum" sz="quarter" idx="12"/>
          </p:nvPr>
        </p:nvSpPr>
        <p:spPr/>
        <p:txBody>
          <a:bodyPr/>
          <a:lstStyle/>
          <a:p>
            <a:fld id="{96E669E4-FC97-441C-8462-F29473792A38}" type="slidenum">
              <a:rPr lang="tr-TR" smtClean="0"/>
              <a:pPr/>
              <a:t>9</a:t>
            </a:fld>
            <a:endParaRPr lang="tr-TR"/>
          </a:p>
        </p:txBody>
      </p:sp>
    </p:spTree>
    <p:extLst>
      <p:ext uri="{BB962C8B-B14F-4D97-AF65-F5344CB8AC3E}">
        <p14:creationId xmlns:p14="http://schemas.microsoft.com/office/powerpoint/2010/main" val="1009156945"/>
      </p:ext>
    </p:extLst>
  </p:cSld>
  <p:clrMapOvr>
    <a:masterClrMapping/>
  </p:clrMapOvr>
  <p:transition spd="slow">
    <p:cove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8355</TotalTime>
  <Words>1073</Words>
  <Application>Microsoft Office PowerPoint</Application>
  <PresentationFormat>Ekran Gösterisi (4:3)</PresentationFormat>
  <Paragraphs>402</Paragraphs>
  <Slides>42</Slides>
  <Notes>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Aharoni</vt:lpstr>
      <vt:lpstr>Arial</vt:lpstr>
      <vt:lpstr>Calibri</vt:lpstr>
      <vt:lpstr>MS Mincho</vt:lpstr>
      <vt:lpstr>Times New Roman</vt:lpstr>
      <vt:lpstr>1_Office Theme</vt:lpstr>
      <vt:lpstr> TÜRK DİLİ VE EDEBİYATI BÖLÜMÜ  TANITIM SUNUMU </vt:lpstr>
      <vt:lpstr>PowerPoint Sunusu</vt:lpstr>
      <vt:lpstr>Üniversitemizin Tarihçesi</vt:lpstr>
      <vt:lpstr>Yönetim</vt:lpstr>
      <vt:lpstr>Üniversitemizin Misyonu ve Vizyonu</vt:lpstr>
      <vt:lpstr>Fakülteler ve Bölümler</vt:lpstr>
      <vt:lpstr>Fakülteler ve Bölümler</vt:lpstr>
      <vt:lpstr>PowerPoint Sunusu</vt:lpstr>
      <vt:lpstr>Tarihçe</vt:lpstr>
      <vt:lpstr>   </vt:lpstr>
      <vt:lpstr>Yönetim Şeması</vt:lpstr>
      <vt:lpstr>PowerPoint Sunusu</vt:lpstr>
      <vt:lpstr>PowerPoint Sunusu</vt:lpstr>
      <vt:lpstr>PowerPoint Sunusu</vt:lpstr>
      <vt:lpstr>PowerPoint Sunusu</vt:lpstr>
      <vt:lpstr>PowerPoint Sunusu</vt:lpstr>
      <vt:lpstr>PowerPoint Sunusu</vt:lpstr>
      <vt:lpstr> ULUSLARARASI YAYINLAR</vt:lpstr>
      <vt:lpstr>PowerPoint Sunusu</vt:lpstr>
      <vt:lpstr>PowerPoint Sunusu</vt:lpstr>
      <vt:lpstr> LİSANS</vt:lpstr>
      <vt:lpstr>PowerPoint Sunusu</vt:lpstr>
      <vt:lpstr>PowerPoint Sunusu</vt:lpstr>
      <vt:lpstr>PowerPoint Sunusu</vt:lpstr>
      <vt:lpstr>PowerPoint Sunusu</vt:lpstr>
      <vt:lpstr> BÖLÜM KÜTÜPHANEMİZ</vt:lpstr>
      <vt:lpstr>PowerPoint Sunusu</vt:lpstr>
      <vt:lpstr>ÖĞRENCİ MEMNUNİYET ORANLARI</vt:lpstr>
      <vt:lpstr>MEZUN ÖĞRENCİ  MEMNUNİYET ORANLARI</vt:lpstr>
      <vt:lpstr>LİSANSÜSTÜ</vt:lpstr>
      <vt:lpstr>PowerPoint Sunusu</vt:lpstr>
      <vt:lpstr>ERASMUS</vt:lpstr>
      <vt:lpstr>PowerPoint Sunusu</vt:lpstr>
      <vt:lpstr>PowerPoint Sunusu</vt:lpstr>
      <vt:lpstr>Türk Dili ve Edebiyatı Bölüm Web Sitesi tde.yildiz.edu.tr</vt:lpstr>
      <vt:lpstr>Instagram Sayfamız yildizturkoloji</vt:lpstr>
      <vt:lpstr>Twitter Sayfamız yildizturkoloji</vt:lpstr>
      <vt:lpstr>Öğrencilerin Dikkatine:</vt:lpstr>
      <vt:lpstr>Öğrencilerin Dikkatine:</vt:lpstr>
      <vt:lpstr>Öğrencilerin Dikkatine:</vt:lpstr>
      <vt:lpstr>PowerPoint Sunusu</vt:lpstr>
      <vt:lpstr>PowerPoint Sunusu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Lausanne</dc:creator>
  <cp:lastModifiedBy>Zehra</cp:lastModifiedBy>
  <cp:revision>267</cp:revision>
  <dcterms:created xsi:type="dcterms:W3CDTF">2014-09-16T10:03:01Z</dcterms:created>
  <dcterms:modified xsi:type="dcterms:W3CDTF">2021-04-26T10:06:41Z</dcterms:modified>
</cp:coreProperties>
</file>